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87242"/>
  </p:normalViewPr>
  <p:slideViewPr>
    <p:cSldViewPr snapToGrid="0">
      <p:cViewPr varScale="1">
        <p:scale>
          <a:sx n="94" d="100"/>
          <a:sy n="94" d="100"/>
        </p:scale>
        <p:origin x="127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CA194A-146B-004F-87BE-04992EFF386C}" type="datetimeFigureOut">
              <a:rPr lang="da-DK" smtClean="0"/>
              <a:t>26.04.2023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8EA4DF-9A90-814D-997F-038F53BF4B7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394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b="0" dirty="0"/>
              <a:t>… </a:t>
            </a:r>
            <a:r>
              <a:rPr lang="en-US" sz="1200" b="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in understanding the pathophysiology of PTB this century.</a:t>
            </a:r>
            <a:endParaRPr lang="da-DK" b="0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8EA4DF-9A90-814D-997F-038F53BF4B71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090935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>
                <a:latin typeface="Cambria" panose="02040503050406030204" pitchFamily="18" charset="0"/>
              </a:rPr>
              <a:t>In order to better inform mechanisms in PTB, we need to understand the normal physiology of parturition.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800" kern="1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Does preterm birth have each own pathology or is it the same physiology as in term birth just happening premature? Pathology: Infection</a:t>
            </a:r>
            <a:r>
              <a:rPr lang="da-DK" sz="1800" kern="1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  <a:r>
              <a:rPr lang="en-US" sz="1800" kern="1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Physiology: Overwhelmed/overstimulated (too high amount of stress), sterile hyper-inflammation.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800" kern="1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There are different pathways for PTB, which have different pathologies. Therefore, it is very difficult to find a common biomarker or biomarkers for PTB.</a:t>
            </a:r>
            <a:endParaRPr lang="da-DK" sz="1800" kern="1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8EA4DF-9A90-814D-997F-038F53BF4B71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137628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Biomarkers to i</a:t>
            </a:r>
            <a:r>
              <a:rPr lang="en-US" sz="1200" kern="1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maging methods. Mathematical modelling is a quantitative framework for using different methods to generate hypotheses and testing them.</a:t>
            </a:r>
            <a:endParaRPr lang="en-US" sz="1200" kern="1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Machine learning can assist with the analysis of digitized patient data.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a-DK" sz="1200" kern="1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Longitudinal</a:t>
            </a:r>
            <a:r>
              <a:rPr lang="da-DK" sz="1200" kern="1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studies: T</a:t>
            </a:r>
            <a:r>
              <a:rPr lang="en-US" sz="1200" kern="1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he real phenotype of PTB </a:t>
            </a:r>
            <a:r>
              <a:rPr lang="en-US" sz="1200" kern="1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can be</a:t>
            </a:r>
            <a:r>
              <a:rPr lang="en-US" sz="1200" kern="1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missed in cross-sectional studies.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Multicenter studies to get enough power, as PTB is a rare event and the different phenotypes are even rarer.</a:t>
            </a:r>
            <a:endParaRPr lang="en-US" sz="1200" kern="1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da-DK" sz="1200" kern="1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8EA4DF-9A90-814D-997F-038F53BF4B71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75317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F478CE-2258-FE60-153E-8B7AB7D903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25697B4-7F62-380A-89BA-8EAB8FA6C9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C01448E-E5AE-87B0-2ADF-63E95D6A4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1D26B-B2DE-8B44-82CC-9FF68F9E0858}" type="datetimeFigureOut">
              <a:rPr lang="da-DK" smtClean="0"/>
              <a:t>26.04.2023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3080EEB-F859-0BAF-D563-A26AEF156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8E7F1FD-FF7B-142A-266A-3C2C6CE96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7797E-AB59-C443-9DA4-1E99F41CBBE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58151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2FDA37-B52E-6680-1887-AD9CA6FBC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407D1C5-2516-C73C-5E7F-811E5EC6AC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31E8EFB-182C-CA19-B4E0-CB710219F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1D26B-B2DE-8B44-82CC-9FF68F9E0858}" type="datetimeFigureOut">
              <a:rPr lang="da-DK" smtClean="0"/>
              <a:t>26.04.2023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ADE5BB2-EC75-E685-03A2-B83F3D1CB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8125D78-07CA-3780-F91B-B131D010E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7797E-AB59-C443-9DA4-1E99F41CBBE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32750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EFC03A-4B21-D8ED-B5D6-C536CA839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7C4657A-D527-2282-486F-9B933A0472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287B4FE-668D-BC16-471C-2DDCB9DB4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1D26B-B2DE-8B44-82CC-9FF68F9E0858}" type="datetimeFigureOut">
              <a:rPr lang="da-DK" smtClean="0"/>
              <a:t>26.04.2023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A51C126-E762-1185-0BEB-136F515F6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9EEFEB5-8FFD-B91D-7F53-0584D0758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7797E-AB59-C443-9DA4-1E99F41CBBE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43090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A08AD2-DE25-AE11-3D18-A14797554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F652D99-8FDD-9C70-078A-150173EE08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79BE3C8-55B9-D647-5139-41A2599D51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2BEE8DA-CAD0-D2AC-1905-3CDF8AA8A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1D26B-B2DE-8B44-82CC-9FF68F9E0858}" type="datetimeFigureOut">
              <a:rPr lang="da-DK" smtClean="0"/>
              <a:t>26.04.2023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D2AAF61-F638-8A09-963A-DD2BA3DE8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B77C97C-29FD-64E9-8FD0-18889724C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7797E-AB59-C443-9DA4-1E99F41CBBE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10050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F180F2-8AE7-2D06-5BD6-CC15893E5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B931839-9059-9D5E-269D-FB2864D80D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5B3C912D-4F56-CA3E-FE84-9A004A4F4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BE745513-2073-BF70-B418-0D36B9C351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48101F37-A928-A467-314D-CA660B3319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B42B08AE-ED25-3DAE-F963-1EA02D3A5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1D26B-B2DE-8B44-82CC-9FF68F9E0858}" type="datetimeFigureOut">
              <a:rPr lang="da-DK" smtClean="0"/>
              <a:t>26.04.2023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1609DF16-5366-5715-7DE1-CEF557D46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6F10B1B0-CDE1-BBB3-696F-E74506EEB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7797E-AB59-C443-9DA4-1E99F41CBBE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2385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95C3DE-334A-B50F-A3D8-DD962D694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F346DB2D-E313-E70C-57AA-AABDD4E03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1D26B-B2DE-8B44-82CC-9FF68F9E0858}" type="datetimeFigureOut">
              <a:rPr lang="da-DK" smtClean="0"/>
              <a:t>26.04.2023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14FD0735-5866-6159-1111-EAA2935C5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A6BB0A99-0297-CB4C-AF50-CB699FEC7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7797E-AB59-C443-9DA4-1E99F41CBBE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42817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C6A2F5B8-5C87-4596-2022-74E96C5B9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1D26B-B2DE-8B44-82CC-9FF68F9E0858}" type="datetimeFigureOut">
              <a:rPr lang="da-DK" smtClean="0"/>
              <a:t>26.04.2023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0D206961-8DFC-0C09-9733-47833A0D1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87B23A0-8EEF-5F22-F0C5-146CEA551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7797E-AB59-C443-9DA4-1E99F41CBBE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83895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71D53E-0E68-A976-7221-41FD500EA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4A33085-5189-6191-CBA0-2CB4DF6561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6ED450E-AD25-0733-4B18-C75AB48B3B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AE7C396-7059-1FD5-6A1F-046C47B52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1D26B-B2DE-8B44-82CC-9FF68F9E0858}" type="datetimeFigureOut">
              <a:rPr lang="da-DK" smtClean="0"/>
              <a:t>26.04.2023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90F063A-DA0A-E313-4DCF-A5138AB2D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AB42E1B-EF63-EE49-B426-AECFC8D4E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7797E-AB59-C443-9DA4-1E99F41CBBE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01379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1C406D-1BD5-9E56-2164-25D16CC4D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E5708A63-589C-D226-B937-F752ABC64D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7237490-DD3A-2D12-EA66-D206625B74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A819DC7-10CC-3D19-1D3E-903FC3F6F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1D26B-B2DE-8B44-82CC-9FF68F9E0858}" type="datetimeFigureOut">
              <a:rPr lang="da-DK" smtClean="0"/>
              <a:t>26.04.2023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8AAE682-FE84-6960-D0B3-39CBED7FA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7B442E2-DC96-2F9E-9720-A0BF8C4EA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7797E-AB59-C443-9DA4-1E99F41CBBE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54757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BA0090-E5D2-E28C-FF77-6C2160538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AAE77FF-782E-E5F9-5974-DB0CB13714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25AF03A-7F22-3491-DBA1-87ADF0378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1D26B-B2DE-8B44-82CC-9FF68F9E0858}" type="datetimeFigureOut">
              <a:rPr lang="da-DK" smtClean="0"/>
              <a:t>26.04.2023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0B505D5-E2AB-A588-B19A-98B70E147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260804D-3591-8DB4-B505-3019EC423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7797E-AB59-C443-9DA4-1E99F41CBBE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43358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03EBE51D-80EA-CB51-D5B0-42EC5DB1A4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9FD4B36-355E-482C-ADCE-137C75BA74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531AD4F-8939-C542-C6A4-A0D39745A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1D26B-B2DE-8B44-82CC-9FF68F9E0858}" type="datetimeFigureOut">
              <a:rPr lang="da-DK" smtClean="0"/>
              <a:t>26.04.2023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C409FB7-70B9-67D1-66B5-D1400F4FA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F92A774-F6F1-DE7A-19B9-DDE202F1F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7797E-AB59-C443-9DA4-1E99F41CBBE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92024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2179B6DD-733B-1384-0C86-2A339085B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4AD424F-C12C-9961-77FF-58C1E18E5A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4E9A596-B870-AB4F-21EC-D2D4A998F1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D1D26B-B2DE-8B44-82CC-9FF68F9E0858}" type="datetimeFigureOut">
              <a:rPr lang="da-DK" smtClean="0"/>
              <a:t>26.04.2023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035EA9D-2D03-11AA-205E-49DCA187CF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F90A3AC-77FD-FE79-9B9A-A96F536A36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F7797E-AB59-C443-9DA4-1E99F41CBBE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76503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E4ABAB-A5DC-80F9-EEB8-4EECC8DB0C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9272" y="2056435"/>
            <a:ext cx="9144000" cy="2383739"/>
          </a:xfrm>
        </p:spPr>
        <p:txBody>
          <a:bodyPr>
            <a:normAutofit fontScale="90000"/>
          </a:bodyPr>
          <a:lstStyle/>
          <a:p>
            <a:r>
              <a:rPr lang="en-US" sz="5000" dirty="0">
                <a:latin typeface="Cambria" panose="02040503050406030204" pitchFamily="18" charset="0"/>
                <a:ea typeface="Times New Roman" panose="02020603050405020304" pitchFamily="18" charset="0"/>
              </a:rPr>
              <a:t>O</a:t>
            </a:r>
            <a:r>
              <a:rPr lang="en-US" sz="50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utcomes and action plans from the Pathophysiology and Pathways of P</a:t>
            </a:r>
            <a:r>
              <a:rPr lang="en-US" sz="5000" dirty="0">
                <a:latin typeface="Cambria" panose="02040503050406030204" pitchFamily="18" charset="0"/>
                <a:ea typeface="Times New Roman" panose="02020603050405020304" pitchFamily="18" charset="0"/>
              </a:rPr>
              <a:t>reterm Birth</a:t>
            </a:r>
            <a:r>
              <a:rPr lang="en-US" sz="50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 Working </a:t>
            </a:r>
            <a:r>
              <a:rPr lang="en-US" sz="5000" dirty="0">
                <a:latin typeface="Cambria" panose="02040503050406030204" pitchFamily="18" charset="0"/>
                <a:ea typeface="Times New Roman" panose="02020603050405020304" pitchFamily="18" charset="0"/>
              </a:rPr>
              <a:t>G</a:t>
            </a:r>
            <a:r>
              <a:rPr lang="en-US" sz="50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roup</a:t>
            </a:r>
            <a:endParaRPr lang="da-DK" sz="50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3627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3AB35B-FFB5-5C68-E314-9E7140D2B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latin typeface="Cambria" panose="02040503050406030204" pitchFamily="18" charset="0"/>
              </a:rPr>
              <a:t>Participants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E097AF7-ECB5-7F24-6658-74204FE032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lvl="0" indent="-342900">
              <a:lnSpc>
                <a:spcPct val="100000"/>
              </a:lnSpc>
              <a:buFont typeface="Symbol" pitchFamily="2" charset="2"/>
              <a:buChar char=""/>
            </a:pPr>
            <a:r>
              <a:rPr lang="en-US" sz="2400" kern="1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Michael Taggart (facilitator)</a:t>
            </a:r>
          </a:p>
          <a:p>
            <a:pPr marL="342900" lvl="0" indent="-342900">
              <a:lnSpc>
                <a:spcPct val="100000"/>
              </a:lnSpc>
              <a:buFont typeface="Symbol" pitchFamily="2" charset="2"/>
              <a:buChar char=""/>
            </a:pPr>
            <a:r>
              <a:rPr lang="en-US" sz="2400" kern="1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Emmeli</a:t>
            </a:r>
            <a:r>
              <a:rPr lang="en-US" sz="2400" kern="1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Mikkelsen (facilitator) </a:t>
            </a:r>
          </a:p>
          <a:p>
            <a:pPr marL="342900" lvl="0" indent="-342900">
              <a:lnSpc>
                <a:spcPct val="100000"/>
              </a:lnSpc>
              <a:buFont typeface="Symbol" pitchFamily="2" charset="2"/>
              <a:buChar char=""/>
            </a:pPr>
            <a:r>
              <a:rPr lang="en-US" sz="2400" kern="1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Emmanuel </a:t>
            </a:r>
            <a:r>
              <a:rPr lang="en-US" sz="2400" kern="1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Amabebe</a:t>
            </a:r>
            <a:endParaRPr lang="en-US" sz="2400" kern="1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buFont typeface="Symbol" pitchFamily="2" charset="2"/>
              <a:buChar char=""/>
            </a:pPr>
            <a:r>
              <a:rPr lang="en-US" sz="2400" kern="1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Deena Gibbons</a:t>
            </a:r>
          </a:p>
          <a:p>
            <a:pPr marL="342900" lvl="0" indent="-342900">
              <a:lnSpc>
                <a:spcPct val="100000"/>
              </a:lnSpc>
              <a:buFont typeface="Symbol" pitchFamily="2" charset="2"/>
              <a:buChar char=""/>
            </a:pPr>
            <a:r>
              <a:rPr lang="en-US" sz="2400" kern="1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Oksana </a:t>
            </a:r>
            <a:r>
              <a:rPr lang="en-US" sz="2400" kern="1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Synlova</a:t>
            </a:r>
            <a:endParaRPr lang="en-US" sz="2400" kern="1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buFont typeface="Symbol" pitchFamily="2" charset="2"/>
              <a:buChar char=""/>
            </a:pPr>
            <a:r>
              <a:rPr lang="en-US" sz="2400" kern="1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Sam </a:t>
            </a:r>
            <a:r>
              <a:rPr lang="en-US" sz="2400" kern="1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Mesiano</a:t>
            </a:r>
            <a:endParaRPr lang="en-US" sz="2400" kern="1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buFont typeface="Symbol" pitchFamily="2" charset="2"/>
              <a:buChar char=""/>
            </a:pPr>
            <a:r>
              <a:rPr lang="en-US" sz="2400" kern="1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Andrea Olmos-Ortiz</a:t>
            </a:r>
          </a:p>
          <a:p>
            <a:pPr marL="342900" lvl="0" indent="-342900">
              <a:lnSpc>
                <a:spcPct val="100000"/>
              </a:lnSpc>
              <a:buFont typeface="Symbol" pitchFamily="2" charset="2"/>
              <a:buChar char=""/>
            </a:pPr>
            <a:r>
              <a:rPr lang="en-US" sz="2400" kern="1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Emily Hamburg-Shields</a:t>
            </a:r>
          </a:p>
          <a:p>
            <a:pPr marL="342900" lvl="0" indent="-342900">
              <a:lnSpc>
                <a:spcPct val="100000"/>
              </a:lnSpc>
              <a:buFont typeface="Symbol" pitchFamily="2" charset="2"/>
              <a:buChar char=""/>
            </a:pPr>
            <a:r>
              <a:rPr lang="en-US" sz="2400" kern="1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Egle</a:t>
            </a:r>
            <a:r>
              <a:rPr lang="en-US" sz="2400" kern="1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Prewit</a:t>
            </a:r>
            <a:endParaRPr lang="da-DK" sz="24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8432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043FD3-9E14-D45B-98C7-815E0D10D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mbria" panose="02040503050406030204" pitchFamily="18" charset="0"/>
              </a:rPr>
              <a:t>Emergent concepts and evidence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45572F0-FD53-C903-D2BF-CEBC18DC32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>
              <a:lnSpc>
                <a:spcPct val="115000"/>
              </a:lnSpc>
              <a:buFont typeface="Symbol" pitchFamily="2" charset="2"/>
              <a:buChar char=""/>
            </a:pPr>
            <a:r>
              <a:rPr lang="en-US" sz="2400" kern="1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Characterization of resident uteroplacental immune cells (parturition as an inflammatory event).</a:t>
            </a:r>
            <a:endParaRPr lang="da-DK" sz="2400" kern="1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itchFamily="2" charset="2"/>
              <a:buChar char=""/>
            </a:pPr>
            <a:r>
              <a:rPr lang="en-US" sz="2400" kern="1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Paracrine mediators of signaling and parturition (myometrial, decidual, placental, fetal membranes).</a:t>
            </a:r>
            <a:endParaRPr lang="da-DK" sz="2400" kern="1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itchFamily="2" charset="2"/>
              <a:buChar char=""/>
            </a:pPr>
            <a:r>
              <a:rPr lang="en-US" sz="2400" kern="1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Role of vaginal microbiome and its mechanistic relation to PTB.</a:t>
            </a:r>
            <a:endParaRPr lang="da-DK" sz="2400" kern="1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itchFamily="2" charset="2"/>
              <a:buChar char=""/>
            </a:pPr>
            <a:r>
              <a:rPr lang="en-US" sz="2400" kern="1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Circulating cellular materials (e.g. EVs, </a:t>
            </a:r>
            <a:r>
              <a:rPr lang="en-US" sz="2400" kern="1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cfDNA</a:t>
            </a:r>
            <a:r>
              <a:rPr lang="en-US" sz="2400" kern="1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fetal cells).</a:t>
            </a:r>
            <a:endParaRPr lang="da-DK" sz="2400" kern="1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itchFamily="2" charset="2"/>
              <a:buChar char=""/>
            </a:pPr>
            <a:r>
              <a:rPr lang="en-US" sz="2400" kern="1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Other biomarkers (by understanding a biomarker gives you an insight into the </a:t>
            </a:r>
            <a:r>
              <a:rPr lang="en-US" sz="2400" kern="1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patho</a:t>
            </a:r>
            <a:r>
              <a:rPr lang="en-US" sz="2400" kern="1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physiologic processes).</a:t>
            </a:r>
            <a:endParaRPr lang="da-DK" sz="2400" kern="1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88514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09C2A4-59A9-1C10-69F6-CDE87929F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mbria" panose="02040503050406030204" pitchFamily="18" charset="0"/>
              </a:rPr>
              <a:t>Further attention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63A6CBF-21BA-E821-E9C1-2E7A07613A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Cambria" panose="02040503050406030204" pitchFamily="18" charset="0"/>
              </a:rPr>
              <a:t>What mechanisms lead to normal parturition? 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Cambria" panose="02040503050406030204" pitchFamily="18" charset="0"/>
              </a:rPr>
              <a:t>Classification of phenotypes/pathways of PTB:</a:t>
            </a:r>
          </a:p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000" dirty="0">
                <a:latin typeface="Cambria" panose="02040503050406030204" pitchFamily="18" charset="0"/>
              </a:rPr>
              <a:t>Pathology</a:t>
            </a:r>
          </a:p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000" dirty="0">
                <a:latin typeface="Cambria" panose="02040503050406030204" pitchFamily="18" charset="0"/>
              </a:rPr>
              <a:t>Physiology</a:t>
            </a:r>
          </a:p>
          <a:p>
            <a:pPr>
              <a:lnSpc>
                <a:spcPct val="150000"/>
              </a:lnSpc>
            </a:pPr>
            <a:r>
              <a:rPr lang="en-US" sz="2400" kern="1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Life-course health implications for mother and baby.</a:t>
            </a:r>
            <a:endParaRPr lang="da-DK" sz="2400" kern="1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241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496B53-C917-4F0C-C332-BD1DB6E7B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mbria" panose="02040503050406030204" pitchFamily="18" charset="0"/>
              </a:rPr>
              <a:t>Next horizons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5E4D0D4-BFAF-F5EB-2C54-42840E198D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>
              <a:lnSpc>
                <a:spcPct val="150000"/>
              </a:lnSpc>
              <a:buFont typeface="Symbol" pitchFamily="2" charset="2"/>
              <a:buChar char=""/>
            </a:pPr>
            <a:r>
              <a:rPr lang="en-US" sz="2400" kern="1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Mathematical modelling (single cell to whole organ mechanisms).</a:t>
            </a:r>
          </a:p>
          <a:p>
            <a:pPr marL="342900" lvl="0" indent="-342900">
              <a:lnSpc>
                <a:spcPct val="150000"/>
              </a:lnSpc>
              <a:buFont typeface="Symbol" pitchFamily="2" charset="2"/>
              <a:buChar char=""/>
            </a:pPr>
            <a:r>
              <a:rPr lang="en-US" sz="2400" kern="1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Machine learning (Artificially Intelligence).</a:t>
            </a:r>
          </a:p>
          <a:p>
            <a:pPr marL="342900" lvl="0" indent="-342900">
              <a:lnSpc>
                <a:spcPct val="150000"/>
              </a:lnSpc>
              <a:buFont typeface="Symbol" pitchFamily="2" charset="2"/>
              <a:buChar char=""/>
            </a:pPr>
            <a:r>
              <a:rPr lang="en-US" sz="2400" kern="1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Clarity of patient phenotypes to avoid heterogenous samples:</a:t>
            </a:r>
          </a:p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000" kern="1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</a:t>
            </a:r>
            <a:r>
              <a:rPr lang="en-US" sz="2000" kern="1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ongitudinal studies</a:t>
            </a:r>
            <a:endParaRPr lang="en-US" sz="2000" kern="1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000" kern="1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Multicenter studies</a:t>
            </a:r>
            <a:endParaRPr lang="da-DK" sz="2000" kern="1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12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989B1B-28AF-FBD1-58BF-D18F23FE6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latin typeface="Cambria" panose="02040503050406030204" pitchFamily="18" charset="0"/>
              </a:rPr>
              <a:t>Key output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0AF1CC8-F918-43E8-A526-DD1E0ECA26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5532" y="2763044"/>
            <a:ext cx="4486679" cy="188039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400" kern="1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Paper on emergent concepts and </a:t>
            </a:r>
            <a:r>
              <a:rPr lang="en-US" sz="2400" kern="1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evidence </a:t>
            </a:r>
            <a:r>
              <a:rPr lang="en-US" sz="2400" kern="1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on the pathophysiology in parturition and spontaneous preterm birth incl. next horizons.</a:t>
            </a:r>
            <a:endParaRPr lang="da-DK" sz="2400" kern="1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5B6D818A-8DE5-802B-FF65-0660373514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3462" y="1149747"/>
            <a:ext cx="7999888" cy="5708253"/>
          </a:xfrm>
          <a:prstGeom prst="rect">
            <a:avLst/>
          </a:prstGeom>
        </p:spPr>
      </p:pic>
      <p:sp>
        <p:nvSpPr>
          <p:cNvPr id="10" name="Tekstfelt 9">
            <a:extLst>
              <a:ext uri="{FF2B5EF4-FFF2-40B4-BE49-F238E27FC236}">
                <a16:creationId xmlns:a16="http://schemas.microsoft.com/office/drawing/2014/main" id="{6547DB26-D347-9F8C-72E5-E99BD23A545D}"/>
              </a:ext>
            </a:extLst>
          </p:cNvPr>
          <p:cNvSpPr txBox="1"/>
          <p:nvPr/>
        </p:nvSpPr>
        <p:spPr>
          <a:xfrm>
            <a:off x="7229475" y="620688"/>
            <a:ext cx="3312401" cy="5847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da-DK" sz="2000" dirty="0">
                <a:latin typeface="Cambria" panose="02040503050406030204" pitchFamily="18" charset="0"/>
              </a:rPr>
              <a:t>Emmeli F. R. Mikkelsen</a:t>
            </a:r>
          </a:p>
          <a:p>
            <a:pPr algn="ctr">
              <a:lnSpc>
                <a:spcPct val="95000"/>
              </a:lnSpc>
            </a:pPr>
            <a:r>
              <a:rPr lang="da-DK" sz="2000" dirty="0" err="1">
                <a:latin typeface="Cambria" panose="02040503050406030204" pitchFamily="18" charset="0"/>
              </a:rPr>
              <a:t>emmeli.mikkelsen@clin.au.dk</a:t>
            </a:r>
            <a:endParaRPr lang="da-DK" sz="2000" dirty="0">
              <a:latin typeface="Cambria" panose="02040503050406030204" pitchFamily="18" charset="0"/>
            </a:endParaRPr>
          </a:p>
        </p:txBody>
      </p:sp>
      <p:pic>
        <p:nvPicPr>
          <p:cNvPr id="11" name="Billede 10">
            <a:extLst>
              <a:ext uri="{FF2B5EF4-FFF2-40B4-BE49-F238E27FC236}">
                <a16:creationId xmlns:a16="http://schemas.microsoft.com/office/drawing/2014/main" id="{97332EB7-69E2-E571-2319-4D19BF419C9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4932" y="260648"/>
            <a:ext cx="1224136" cy="121094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228658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380</Words>
  <Application>Microsoft Macintosh PowerPoint</Application>
  <PresentationFormat>Widescreen</PresentationFormat>
  <Paragraphs>44</Paragraphs>
  <Slides>6</Slides>
  <Notes>3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Cambria</vt:lpstr>
      <vt:lpstr>Courier New</vt:lpstr>
      <vt:lpstr>Symbol</vt:lpstr>
      <vt:lpstr>Office-tema</vt:lpstr>
      <vt:lpstr>Outcomes and action plans from the Pathophysiology and Pathways of Preterm Birth Working Group</vt:lpstr>
      <vt:lpstr>Participants</vt:lpstr>
      <vt:lpstr>Emergent concepts and evidence</vt:lpstr>
      <vt:lpstr>Further attention</vt:lpstr>
      <vt:lpstr>Next horizons</vt:lpstr>
      <vt:lpstr>Key output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Outcomes and action plans from the pathophysiology and pathways of PTB</dc:title>
  <dc:creator>Emmeli Fredsgaard R Mikkelsen</dc:creator>
  <cp:lastModifiedBy>Emmeli Fredsgaard R Mikkelsen</cp:lastModifiedBy>
  <cp:revision>3</cp:revision>
  <dcterms:created xsi:type="dcterms:W3CDTF">2023-04-25T14:18:32Z</dcterms:created>
  <dcterms:modified xsi:type="dcterms:W3CDTF">2023-04-26T06:35:39Z</dcterms:modified>
</cp:coreProperties>
</file>