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2"/>
  </p:normalViewPr>
  <p:slideViewPr>
    <p:cSldViewPr snapToGrid="0">
      <p:cViewPr varScale="1">
        <p:scale>
          <a:sx n="90" d="100"/>
          <a:sy n="90" d="100"/>
        </p:scale>
        <p:origin x="232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3108D-F6D4-1F5B-726F-11F6DD534B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602AEA-1592-4405-098E-B806F971BB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6C523-4EE9-52D3-62C0-006B3426A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96F4-FFF6-EB41-9ED3-2048751A6427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EDA78-B95A-1C35-801D-9FE5D153B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F1980-F1CE-A9BF-6A19-B432015FE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CCF9-C548-874C-BED8-E6546413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12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45A7F-2789-B400-716A-6B81D195D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89EBC-B9A5-A9AB-8E7A-2EF23A83C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CE1EC-2913-AE43-BF83-3428CAD1E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96F4-FFF6-EB41-9ED3-2048751A6427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55375-A1C7-08C2-6D91-05D6F6B6C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65BF4-FAFB-33D6-C18C-8CB5BB99F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CCF9-C548-874C-BED8-E6546413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44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B413F-8AB9-D8A2-0E6B-FB446079C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C2FBB-E2AA-9E04-A62E-D29372F33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38787-2B8A-B2CA-E8E7-5569D210C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96F4-FFF6-EB41-9ED3-2048751A6427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E5C9B-F344-6C74-5271-20FCC4BB7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30D35-EDBC-B946-B2CF-376675DF4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CCF9-C548-874C-BED8-E6546413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42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55BAF-7BA6-08AC-175C-B48681114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551A9-6478-4A79-4BFB-95B1274589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7DB38C-0116-052E-F26F-0F8D021A1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82B941-AC07-AA6F-4323-48A64AB72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96F4-FFF6-EB41-9ED3-2048751A6427}" type="datetimeFigureOut">
              <a:rPr lang="en-US" smtClean="0"/>
              <a:t>4/26/23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A9FCCC-7299-D464-4007-C7BA2C681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7F0831-5B7E-5E14-B8B7-1C986C98C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CCF9-C548-874C-BED8-E6546413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07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A51E4-4C29-C716-5185-DFD13F7D1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C9AC3-8178-79DA-382D-4FDAC62CB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E3591F-6EA8-1AC5-0DDE-47C1879A8E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C151D5-7A88-D6DA-B2F6-50137E8F45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02EB25-9567-6F17-FE91-331E11E63D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626662-982D-C259-4337-31F3E6D91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96F4-FFF6-EB41-9ED3-2048751A6427}" type="datetimeFigureOut">
              <a:rPr lang="en-US" smtClean="0"/>
              <a:t>4/26/23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052DB4-2184-F446-8A69-BFEFFE739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2FC237-A8A0-D1B1-821F-6E5C880B2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CCF9-C548-874C-BED8-E6546413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19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6E3C0-D14D-E633-BD1D-048089954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4804F7-896C-F38F-7621-0586DD5EF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96F4-FFF6-EB41-9ED3-2048751A6427}" type="datetimeFigureOut">
              <a:rPr lang="en-US" smtClean="0"/>
              <a:t>4/26/23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F54A38-B238-83CD-A6F0-780043CEC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0AA839-22CD-FDFB-C311-5C14B1556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CCF9-C548-874C-BED8-E6546413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38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8ACA4D-CA37-4242-8388-427689FBD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96F4-FFF6-EB41-9ED3-2048751A6427}" type="datetimeFigureOut">
              <a:rPr lang="en-US" smtClean="0"/>
              <a:t>4/26/23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EA4841-0C37-C022-B7C9-A22EAA6A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A2D039-EFC4-1752-BA57-EA35E79F4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CCF9-C548-874C-BED8-E6546413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0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0A4AF-A51C-9C7C-D6C6-7908B690D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0C885-38C7-72F1-02C6-A381B0863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7C4F9-C785-5433-631B-1703D19E97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51C0BF-8382-A9D5-7C40-6EE7426E4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96F4-FFF6-EB41-9ED3-2048751A6427}" type="datetimeFigureOut">
              <a:rPr lang="en-US" smtClean="0"/>
              <a:t>4/26/23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B26CD6-7F5D-6F7B-67B6-E7C146C5A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36EC4E-3724-56EC-DADE-95724AC39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CCF9-C548-874C-BED8-E6546413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1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21D90-F794-4351-3C05-E4D0E5AF7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6A44D9-A5FD-DE52-4751-D5A5A65C85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97775-85B5-6004-DA94-A1A28FBC1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70D6DA-3E25-A475-26F6-4F8CDC1F4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96F4-FFF6-EB41-9ED3-2048751A6427}" type="datetimeFigureOut">
              <a:rPr lang="en-US" smtClean="0"/>
              <a:t>4/26/23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6D16F3-CAB9-AFF8-BF25-E30967AF0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A96268-2F7E-1F01-4535-C6D4DDD6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CCF9-C548-874C-BED8-E6546413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95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28E72-A80A-E1F4-876E-CB49F5792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DA4F99-5133-59B2-3CAA-B35BC2D63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E20AD-40B0-7AE7-90D2-36DD1CC02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96F4-FFF6-EB41-9ED3-2048751A6427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F6B66-A8E9-23AD-5AA3-788C8D848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0067E-2F14-FB61-77E4-AC62B154E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CCF9-C548-874C-BED8-E6546413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2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E1289B-EA41-8350-3532-03BE46C87B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38FCF5-08B6-697E-7412-8CC8BE4A0F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40E88-3B79-9B87-FB51-33D58B8AE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96F4-FFF6-EB41-9ED3-2048751A6427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D8215-2AC9-53C5-46ED-2E6581F08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1FEC1-BB15-ABA8-D718-350DD1C0A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CCF9-C548-874C-BED8-E6546413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0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1970BE-EA5F-A306-E331-33DFF3A8C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D000F-9190-CAE5-2A95-5FCE14B0E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58FB9-73E5-7C27-C728-DF1A89FAEE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396F4-FFF6-EB41-9ED3-2048751A6427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4ABAC-8E23-B60A-2D19-2C7A603F8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53304-4238-EFF0-36D1-8ED2FA6241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ECCF9-C548-874C-BED8-E6546413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638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4FB9-F921-1E89-AAE3-D7C9C3DE45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Clinical Intervention and </a:t>
            </a:r>
            <a:r>
              <a:rPr lang="en-US" dirty="0" err="1"/>
              <a:t>Commercialisation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524716-5741-0A06-78CF-9256B35BC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540854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Natasha Singh (facilitator)</a:t>
            </a:r>
          </a:p>
          <a:p>
            <a:r>
              <a:rPr lang="en-US" dirty="0"/>
              <a:t>Dilly </a:t>
            </a:r>
            <a:r>
              <a:rPr lang="en-US" dirty="0" err="1"/>
              <a:t>Anumba</a:t>
            </a:r>
            <a:r>
              <a:rPr lang="en-US" dirty="0"/>
              <a:t> (facilitator)</a:t>
            </a:r>
          </a:p>
          <a:p>
            <a:r>
              <a:rPr lang="en-US" dirty="0" err="1"/>
              <a:t>Jarek</a:t>
            </a:r>
            <a:r>
              <a:rPr lang="en-US" dirty="0"/>
              <a:t> </a:t>
            </a:r>
            <a:r>
              <a:rPr lang="en-US" dirty="0" err="1"/>
              <a:t>Kalinka</a:t>
            </a:r>
            <a:endParaRPr lang="en-US" dirty="0"/>
          </a:p>
          <a:p>
            <a:r>
              <a:rPr lang="en-US" dirty="0"/>
              <a:t>Mariusz </a:t>
            </a:r>
            <a:r>
              <a:rPr lang="en-US" dirty="0" err="1"/>
              <a:t>Grzesiak</a:t>
            </a:r>
            <a:endParaRPr lang="en-US" dirty="0"/>
          </a:p>
          <a:p>
            <a:r>
              <a:rPr lang="en-US" dirty="0"/>
              <a:t>Louisa </a:t>
            </a:r>
            <a:r>
              <a:rPr lang="en-US" dirty="0" err="1"/>
              <a:t>Seopela</a:t>
            </a:r>
            <a:endParaRPr lang="en-US" dirty="0"/>
          </a:p>
          <a:p>
            <a:r>
              <a:rPr lang="en-US" dirty="0"/>
              <a:t>Hannah Rosen O’Sullivan</a:t>
            </a:r>
          </a:p>
          <a:p>
            <a:r>
              <a:rPr lang="en-US" dirty="0" err="1"/>
              <a:t>Shiru</a:t>
            </a:r>
            <a:r>
              <a:rPr lang="en-US" dirty="0"/>
              <a:t> Mariam </a:t>
            </a:r>
            <a:r>
              <a:rPr lang="en-US" dirty="0" err="1"/>
              <a:t>Motunrayo</a:t>
            </a:r>
            <a:endParaRPr lang="en-US" dirty="0"/>
          </a:p>
          <a:p>
            <a:r>
              <a:rPr lang="en-US" dirty="0" err="1"/>
              <a:t>Hadijat</a:t>
            </a:r>
            <a:r>
              <a:rPr lang="en-US" dirty="0"/>
              <a:t> Raji</a:t>
            </a:r>
          </a:p>
          <a:p>
            <a:r>
              <a:rPr lang="en-US" dirty="0"/>
              <a:t>Shady Saleem</a:t>
            </a:r>
          </a:p>
          <a:p>
            <a:endParaRPr lang="en-US" dirty="0"/>
          </a:p>
        </p:txBody>
      </p:sp>
      <p:pic>
        <p:nvPicPr>
          <p:cNvPr id="1026" name="Picture 2" descr="prebic">
            <a:extLst>
              <a:ext uri="{FF2B5EF4-FFF2-40B4-BE49-F238E27FC236}">
                <a16:creationId xmlns:a16="http://schemas.microsoft.com/office/drawing/2014/main" id="{2216D9EE-81FF-E3A7-8F90-49F1D4337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42" y="161926"/>
            <a:ext cx="539496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09C18F-A7F1-C3E1-5A85-038F962FDB67}"/>
              </a:ext>
            </a:extLst>
          </p:cNvPr>
          <p:cNvSpPr txBox="1"/>
          <p:nvPr/>
        </p:nvSpPr>
        <p:spPr>
          <a:xfrm>
            <a:off x="5407863" y="6142892"/>
            <a:ext cx="1376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Croatia 2023</a:t>
            </a:r>
          </a:p>
        </p:txBody>
      </p:sp>
    </p:spTree>
    <p:extLst>
      <p:ext uri="{BB962C8B-B14F-4D97-AF65-F5344CB8AC3E}">
        <p14:creationId xmlns:p14="http://schemas.microsoft.com/office/powerpoint/2010/main" val="611129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92AA3-0412-C7FA-2E7A-E3BF5C350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Identification of Gaps in clinical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CA437-E26C-2814-152B-698D5AC9E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Global variation in data collection based on definition of viability</a:t>
            </a:r>
          </a:p>
          <a:p>
            <a:r>
              <a:rPr lang="en-US" dirty="0"/>
              <a:t>Hospital records not readily available in second pregnancy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Challenges with accuracy of dating of pregnancy </a:t>
            </a:r>
          </a:p>
          <a:p>
            <a:r>
              <a:rPr lang="en-US" dirty="0"/>
              <a:t>Limited resources</a:t>
            </a:r>
          </a:p>
          <a:p>
            <a:r>
              <a:rPr lang="en-US" dirty="0"/>
              <a:t>Lack preterm birth prevention service in some countries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9E4154B-F3DA-CCD6-3229-22FCE8332A77}"/>
              </a:ext>
            </a:extLst>
          </p:cNvPr>
          <p:cNvSpPr/>
          <p:nvPr/>
        </p:nvSpPr>
        <p:spPr>
          <a:xfrm>
            <a:off x="2016370" y="3165231"/>
            <a:ext cx="1277816" cy="10785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UK</a:t>
            </a:r>
          </a:p>
          <a:p>
            <a:pPr algn="ctr"/>
            <a:r>
              <a:rPr lang="en-US" dirty="0"/>
              <a:t>Poland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519DD06-EE8D-5A24-AE63-FE9F39B80646}"/>
              </a:ext>
            </a:extLst>
          </p:cNvPr>
          <p:cNvSpPr/>
          <p:nvPr/>
        </p:nvSpPr>
        <p:spPr>
          <a:xfrm>
            <a:off x="4056185" y="3118339"/>
            <a:ext cx="1277816" cy="10785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Egypt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2FB121A-C445-FAFC-5667-45A501D6E438}"/>
              </a:ext>
            </a:extLst>
          </p:cNvPr>
          <p:cNvSpPr/>
          <p:nvPr/>
        </p:nvSpPr>
        <p:spPr>
          <a:xfrm>
            <a:off x="6427176" y="3118338"/>
            <a:ext cx="1277816" cy="10785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Nigeria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02B5E14-FBAA-FF4A-BF00-D047A1733043}"/>
              </a:ext>
            </a:extLst>
          </p:cNvPr>
          <p:cNvSpPr/>
          <p:nvPr/>
        </p:nvSpPr>
        <p:spPr>
          <a:xfrm>
            <a:off x="8798167" y="3165231"/>
            <a:ext cx="1277816" cy="10785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South Africa</a:t>
            </a:r>
          </a:p>
        </p:txBody>
      </p:sp>
    </p:spTree>
    <p:extLst>
      <p:ext uri="{BB962C8B-B14F-4D97-AF65-F5344CB8AC3E}">
        <p14:creationId xmlns:p14="http://schemas.microsoft.com/office/powerpoint/2010/main" val="1803791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9BD2A-021D-C733-F11F-A61597B78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birth debrief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C811F-2C28-D1A3-59B1-408B43C32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Interview woman post preterm birth</a:t>
            </a:r>
          </a:p>
          <a:p>
            <a:r>
              <a:rPr lang="en-US" dirty="0"/>
              <a:t>Timing – immediate, 6 weeks postnatal </a:t>
            </a:r>
          </a:p>
          <a:p>
            <a:r>
              <a:rPr lang="en-US" dirty="0"/>
              <a:t>Inclusion criteria  - gestational age – dependent on site </a:t>
            </a:r>
          </a:p>
          <a:p>
            <a:r>
              <a:rPr lang="en-US" dirty="0"/>
              <a:t>Identify risk factors</a:t>
            </a:r>
          </a:p>
          <a:p>
            <a:r>
              <a:rPr lang="en-US" dirty="0"/>
              <a:t>Data collection</a:t>
            </a:r>
          </a:p>
          <a:p>
            <a:r>
              <a:rPr lang="en-US" dirty="0"/>
              <a:t>Phenotype preterm birth on an individual basis </a:t>
            </a:r>
          </a:p>
          <a:p>
            <a:r>
              <a:rPr lang="en-US" dirty="0"/>
              <a:t>Plan for second pregnancy </a:t>
            </a:r>
          </a:p>
          <a:p>
            <a:r>
              <a:rPr lang="en-US" dirty="0"/>
              <a:t>Identify at individual level facilitators and barriers to prediction, prevention and preparation </a:t>
            </a:r>
          </a:p>
          <a:p>
            <a:r>
              <a:rPr lang="en-US" dirty="0"/>
              <a:t>Local benefit to women</a:t>
            </a:r>
          </a:p>
          <a:p>
            <a:r>
              <a:rPr lang="en-US" dirty="0"/>
              <a:t>Research rich observational data</a:t>
            </a:r>
          </a:p>
        </p:txBody>
      </p:sp>
    </p:spTree>
    <p:extLst>
      <p:ext uri="{BB962C8B-B14F-4D97-AF65-F5344CB8AC3E}">
        <p14:creationId xmlns:p14="http://schemas.microsoft.com/office/powerpoint/2010/main" val="996152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FBBEF-15AF-10A3-FCEE-128C108BF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DD8EB-D9C3-D9A7-8AC1-F58A751CA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Discrete individual risk factors (age, BMI, ethnicity, previous pregnancy history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Domestic violence, infection </a:t>
            </a:r>
            <a:r>
              <a:rPr lang="en-US" dirty="0" err="1"/>
              <a:t>etc</a:t>
            </a:r>
            <a:r>
              <a:rPr lang="en-US" dirty="0"/>
              <a:t> </a:t>
            </a:r>
          </a:p>
          <a:p>
            <a:r>
              <a:rPr lang="en-US" dirty="0"/>
              <a:t>Clinical symptoms in pregnancy </a:t>
            </a:r>
          </a:p>
          <a:p>
            <a:r>
              <a:rPr lang="en-US" dirty="0"/>
              <a:t>Birth outcomes</a:t>
            </a:r>
          </a:p>
        </p:txBody>
      </p:sp>
    </p:spTree>
    <p:extLst>
      <p:ext uri="{BB962C8B-B14F-4D97-AF65-F5344CB8AC3E}">
        <p14:creationId xmlns:p14="http://schemas.microsoft.com/office/powerpoint/2010/main" val="1100083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60AFA-D31D-8A8C-45A2-A5EA43CC5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06EAF-B81C-E04B-1E13-621B53C3C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Group meet every 3 months</a:t>
            </a:r>
          </a:p>
          <a:p>
            <a:r>
              <a:rPr lang="en-US" dirty="0"/>
              <a:t>Review progress</a:t>
            </a:r>
          </a:p>
          <a:p>
            <a:r>
              <a:rPr lang="en-US" dirty="0"/>
              <a:t>Review database – expert </a:t>
            </a:r>
            <a:r>
              <a:rPr lang="en-US" dirty="0" err="1"/>
              <a:t>consenus</a:t>
            </a:r>
            <a:r>
              <a:rPr lang="en-US" dirty="0"/>
              <a:t> on phenotyping of PTL</a:t>
            </a:r>
          </a:p>
          <a:p>
            <a:r>
              <a:rPr lang="en-US" dirty="0"/>
              <a:t>Draft </a:t>
            </a:r>
            <a:r>
              <a:rPr lang="en-US"/>
              <a:t>and submission of </a:t>
            </a:r>
            <a:r>
              <a:rPr lang="en-US" dirty="0"/>
              <a:t>white paper</a:t>
            </a:r>
          </a:p>
        </p:txBody>
      </p:sp>
    </p:spTree>
    <p:extLst>
      <p:ext uri="{BB962C8B-B14F-4D97-AF65-F5344CB8AC3E}">
        <p14:creationId xmlns:p14="http://schemas.microsoft.com/office/powerpoint/2010/main" val="4098317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5EA74-0BD5-50E7-1108-A3C7BEC372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57487" y="580230"/>
            <a:ext cx="10515600" cy="1325563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8189E0-882C-F45C-2965-7CB3827BB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706210" y="1614488"/>
            <a:ext cx="5575300" cy="4181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3D45CE-28DA-1F0C-4503-3C3039B43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934308"/>
            <a:ext cx="5193323" cy="3894992"/>
          </a:xfrm>
          <a:prstGeom prst="rect">
            <a:avLst/>
          </a:prstGeom>
        </p:spPr>
      </p:pic>
      <p:pic>
        <p:nvPicPr>
          <p:cNvPr id="14" name="Picture 2" descr="prebic">
            <a:extLst>
              <a:ext uri="{FF2B5EF4-FFF2-40B4-BE49-F238E27FC236}">
                <a16:creationId xmlns:a16="http://schemas.microsoft.com/office/drawing/2014/main" id="{90FA84DA-5553-DF37-64DF-1F304D08C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23" y="329406"/>
            <a:ext cx="2485567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456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195</Words>
  <Application>Microsoft Macintosh PowerPoint</Application>
  <PresentationFormat>Widescreen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Clinical Intervention and Commercialisation</vt:lpstr>
      <vt:lpstr>Identification of Gaps in clinical care</vt:lpstr>
      <vt:lpstr>Post birth debrief service</vt:lpstr>
      <vt:lpstr>Data collection</vt:lpstr>
      <vt:lpstr>Timelines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Intervention and Commercialisation</dc:title>
  <dc:creator>Natasha Singh</dc:creator>
  <cp:lastModifiedBy>Natasha Singh</cp:lastModifiedBy>
  <cp:revision>2</cp:revision>
  <dcterms:created xsi:type="dcterms:W3CDTF">2023-04-26T04:45:37Z</dcterms:created>
  <dcterms:modified xsi:type="dcterms:W3CDTF">2023-04-26T06:15:23Z</dcterms:modified>
</cp:coreProperties>
</file>