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86" r:id="rId3"/>
    <p:sldId id="385" r:id="rId4"/>
    <p:sldId id="391" r:id="rId5"/>
    <p:sldId id="389" r:id="rId6"/>
    <p:sldId id="390" r:id="rId7"/>
    <p:sldId id="3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/>
    <p:restoredTop sz="95646"/>
  </p:normalViewPr>
  <p:slideViewPr>
    <p:cSldViewPr snapToGrid="0">
      <p:cViewPr varScale="1">
        <p:scale>
          <a:sx n="68" d="100"/>
          <a:sy n="68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6A6143-70B5-C345-BDBD-604D153F54BD}" type="doc">
      <dgm:prSet loTypeId="urn:microsoft.com/office/officeart/2005/8/layout/venn1" loCatId="" qsTypeId="urn:microsoft.com/office/officeart/2005/8/quickstyle/simple1" qsCatId="simple" csTypeId="urn:microsoft.com/office/officeart/2005/8/colors/colorful4" csCatId="colorful" phldr="1"/>
      <dgm:spPr/>
    </dgm:pt>
    <dgm:pt modelId="{918B2095-EB2D-2449-B10D-B1A94E7C52CB}">
      <dgm:prSet phldrT="[Text]" custT="1"/>
      <dgm:spPr/>
      <dgm:t>
        <a:bodyPr/>
        <a:lstStyle/>
        <a:p>
          <a:r>
            <a:rPr lang="en-US" sz="1600" dirty="0"/>
            <a:t>NUTRITION</a:t>
          </a:r>
        </a:p>
      </dgm:t>
    </dgm:pt>
    <dgm:pt modelId="{5D980B44-3451-4042-B730-95AF71746B75}" type="parTrans" cxnId="{68045325-F19E-8143-9DC9-D341A6C05702}">
      <dgm:prSet/>
      <dgm:spPr/>
      <dgm:t>
        <a:bodyPr/>
        <a:lstStyle/>
        <a:p>
          <a:endParaRPr lang="en-US"/>
        </a:p>
      </dgm:t>
    </dgm:pt>
    <dgm:pt modelId="{2DFAEE8C-50E3-614B-B153-5CE5B68152D8}" type="sibTrans" cxnId="{68045325-F19E-8143-9DC9-D341A6C05702}">
      <dgm:prSet/>
      <dgm:spPr/>
      <dgm:t>
        <a:bodyPr/>
        <a:lstStyle/>
        <a:p>
          <a:endParaRPr lang="en-US"/>
        </a:p>
      </dgm:t>
    </dgm:pt>
    <dgm:pt modelId="{48975C49-64CB-E442-8E8A-A5561C77E608}">
      <dgm:prSet phldrT="[Text]" custT="1"/>
      <dgm:spPr/>
      <dgm:t>
        <a:bodyPr/>
        <a:lstStyle/>
        <a:p>
          <a:r>
            <a:rPr lang="en-US" sz="1600" dirty="0"/>
            <a:t>ENVIRONMENT</a:t>
          </a:r>
        </a:p>
      </dgm:t>
    </dgm:pt>
    <dgm:pt modelId="{2F3EF8B7-D278-924E-BB82-B71D4E8959A6}" type="parTrans" cxnId="{F99C9EB0-14B7-F649-A82E-2C453F239772}">
      <dgm:prSet/>
      <dgm:spPr/>
      <dgm:t>
        <a:bodyPr/>
        <a:lstStyle/>
        <a:p>
          <a:endParaRPr lang="en-US"/>
        </a:p>
      </dgm:t>
    </dgm:pt>
    <dgm:pt modelId="{AC51BBA7-F171-314B-A730-87209F4E94B4}" type="sibTrans" cxnId="{F99C9EB0-14B7-F649-A82E-2C453F239772}">
      <dgm:prSet/>
      <dgm:spPr/>
      <dgm:t>
        <a:bodyPr/>
        <a:lstStyle/>
        <a:p>
          <a:endParaRPr lang="en-US"/>
        </a:p>
      </dgm:t>
    </dgm:pt>
    <dgm:pt modelId="{4E17026D-81F4-EA45-AB31-8E267826A82C}" type="pres">
      <dgm:prSet presAssocID="{296A6143-70B5-C345-BDBD-604D153F54BD}" presName="compositeShape" presStyleCnt="0">
        <dgm:presLayoutVars>
          <dgm:chMax val="7"/>
          <dgm:dir/>
          <dgm:resizeHandles val="exact"/>
        </dgm:presLayoutVars>
      </dgm:prSet>
      <dgm:spPr/>
    </dgm:pt>
    <dgm:pt modelId="{60809321-AA0F-BD4A-A97A-5F976AD2E5AD}" type="pres">
      <dgm:prSet presAssocID="{918B2095-EB2D-2449-B10D-B1A94E7C52CB}" presName="circ1" presStyleLbl="vennNode1" presStyleIdx="0" presStyleCnt="2"/>
      <dgm:spPr/>
    </dgm:pt>
    <dgm:pt modelId="{AACD6338-7E2A-B147-91E4-2AB44FED730B}" type="pres">
      <dgm:prSet presAssocID="{918B2095-EB2D-2449-B10D-B1A94E7C52C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C07B7EC-6AAA-514D-86D6-4C85405D12A2}" type="pres">
      <dgm:prSet presAssocID="{48975C49-64CB-E442-8E8A-A5561C77E608}" presName="circ2" presStyleLbl="vennNode1" presStyleIdx="1" presStyleCnt="2"/>
      <dgm:spPr/>
    </dgm:pt>
    <dgm:pt modelId="{6059D630-2005-FD44-B918-FD8F4312C609}" type="pres">
      <dgm:prSet presAssocID="{48975C49-64CB-E442-8E8A-A5561C77E60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38ACA05-B5A9-BC4C-BDBA-0D1202903A6D}" type="presOf" srcId="{48975C49-64CB-E442-8E8A-A5561C77E608}" destId="{6059D630-2005-FD44-B918-FD8F4312C609}" srcOrd="1" destOrd="0" presId="urn:microsoft.com/office/officeart/2005/8/layout/venn1"/>
    <dgm:cxn modelId="{5F666E0B-91A1-2940-848A-041AD667C788}" type="presOf" srcId="{296A6143-70B5-C345-BDBD-604D153F54BD}" destId="{4E17026D-81F4-EA45-AB31-8E267826A82C}" srcOrd="0" destOrd="0" presId="urn:microsoft.com/office/officeart/2005/8/layout/venn1"/>
    <dgm:cxn modelId="{C8398010-0E59-2441-8CE6-BFED32CA3C43}" type="presOf" srcId="{918B2095-EB2D-2449-B10D-B1A94E7C52CB}" destId="{AACD6338-7E2A-B147-91E4-2AB44FED730B}" srcOrd="1" destOrd="0" presId="urn:microsoft.com/office/officeart/2005/8/layout/venn1"/>
    <dgm:cxn modelId="{68045325-F19E-8143-9DC9-D341A6C05702}" srcId="{296A6143-70B5-C345-BDBD-604D153F54BD}" destId="{918B2095-EB2D-2449-B10D-B1A94E7C52CB}" srcOrd="0" destOrd="0" parTransId="{5D980B44-3451-4042-B730-95AF71746B75}" sibTransId="{2DFAEE8C-50E3-614B-B153-5CE5B68152D8}"/>
    <dgm:cxn modelId="{30D59F6D-ED04-524B-B704-E76E9401CCF5}" type="presOf" srcId="{48975C49-64CB-E442-8E8A-A5561C77E608}" destId="{EC07B7EC-6AAA-514D-86D6-4C85405D12A2}" srcOrd="0" destOrd="0" presId="urn:microsoft.com/office/officeart/2005/8/layout/venn1"/>
    <dgm:cxn modelId="{732DE791-A7C8-7643-8A63-5A2563C126F4}" type="presOf" srcId="{918B2095-EB2D-2449-B10D-B1A94E7C52CB}" destId="{60809321-AA0F-BD4A-A97A-5F976AD2E5AD}" srcOrd="0" destOrd="0" presId="urn:microsoft.com/office/officeart/2005/8/layout/venn1"/>
    <dgm:cxn modelId="{F99C9EB0-14B7-F649-A82E-2C453F239772}" srcId="{296A6143-70B5-C345-BDBD-604D153F54BD}" destId="{48975C49-64CB-E442-8E8A-A5561C77E608}" srcOrd="1" destOrd="0" parTransId="{2F3EF8B7-D278-924E-BB82-B71D4E8959A6}" sibTransId="{AC51BBA7-F171-314B-A730-87209F4E94B4}"/>
    <dgm:cxn modelId="{6D96CBE3-ABCC-2B44-ADB5-F74F88D7A22B}" type="presParOf" srcId="{4E17026D-81F4-EA45-AB31-8E267826A82C}" destId="{60809321-AA0F-BD4A-A97A-5F976AD2E5AD}" srcOrd="0" destOrd="0" presId="urn:microsoft.com/office/officeart/2005/8/layout/venn1"/>
    <dgm:cxn modelId="{100C13B4-D8D4-6742-8F8B-3B3E9245A6BD}" type="presParOf" srcId="{4E17026D-81F4-EA45-AB31-8E267826A82C}" destId="{AACD6338-7E2A-B147-91E4-2AB44FED730B}" srcOrd="1" destOrd="0" presId="urn:microsoft.com/office/officeart/2005/8/layout/venn1"/>
    <dgm:cxn modelId="{426A1BB7-01E9-D240-AB6D-4F420A60565A}" type="presParOf" srcId="{4E17026D-81F4-EA45-AB31-8E267826A82C}" destId="{EC07B7EC-6AAA-514D-86D6-4C85405D12A2}" srcOrd="2" destOrd="0" presId="urn:microsoft.com/office/officeart/2005/8/layout/venn1"/>
    <dgm:cxn modelId="{04841D1C-4393-AB46-8858-52111BAB8DA6}" type="presParOf" srcId="{4E17026D-81F4-EA45-AB31-8E267826A82C}" destId="{6059D630-2005-FD44-B918-FD8F4312C60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09321-AA0F-BD4A-A97A-5F976AD2E5AD}">
      <dsp:nvSpPr>
        <dsp:cNvPr id="0" name=""/>
        <dsp:cNvSpPr/>
      </dsp:nvSpPr>
      <dsp:spPr>
        <a:xfrm>
          <a:off x="168196" y="81099"/>
          <a:ext cx="4148855" cy="41488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NUTRITION</a:t>
          </a:r>
        </a:p>
      </dsp:txBody>
      <dsp:txXfrm>
        <a:off x="747541" y="570338"/>
        <a:ext cx="2392132" cy="3170376"/>
      </dsp:txXfrm>
    </dsp:sp>
    <dsp:sp modelId="{EC07B7EC-6AAA-514D-86D6-4C85405D12A2}">
      <dsp:nvSpPr>
        <dsp:cNvPr id="0" name=""/>
        <dsp:cNvSpPr/>
      </dsp:nvSpPr>
      <dsp:spPr>
        <a:xfrm>
          <a:off x="3158362" y="81099"/>
          <a:ext cx="4148855" cy="4148855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ENVIRONMENT</a:t>
          </a:r>
        </a:p>
      </dsp:txBody>
      <dsp:txXfrm>
        <a:off x="4335740" y="570338"/>
        <a:ext cx="2392132" cy="3170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1CA80-0C88-D442-A071-071F6EB980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2E6C5-583D-6946-8687-5B7D4A5A3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16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am Manuel, MD, PhD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741A0-D3D0-F84C-A60B-2331D49214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6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975B-5317-001B-3BF7-1882E4C4E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18940-3456-26C4-0D97-24A88973B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F3090-997E-CFEB-401C-9F599AAF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16DD4-1845-FAAC-E09E-1A4DFB60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52EB3-F1D8-D5EB-0B84-5570A31CB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0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0A448-AB76-5534-C18F-82FF1872D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30FC-86B3-753D-7E3C-115A51701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44273-9363-610C-D5E1-D1A9222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30E77-F13F-1935-99CB-AFA5E594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4ED46-6AE6-C5FA-CEFD-CD87A5239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D459-D9AC-4CB3-7628-DE10F18E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7DB99-6B67-A55C-2AFB-9B990F5D0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305D0-B7AE-B155-3DF8-4A98B84B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690B8-B6B6-04FA-3120-80B486743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503B6-092A-B486-BD0C-DC02645E9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7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D8234-C572-6BC4-61D5-651EE79F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6A03F-8F20-B085-8211-72ACB9C468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F7A4-0446-716F-357D-6E133E5C2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5917D-9886-2379-1ECA-AD59194B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3A306-2871-6AFA-7999-6512FC3AD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4C28-9DFD-FB58-520F-A99FE1D7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0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2969F-8755-2385-740F-207EDD13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7AB77-94F2-FAE5-A824-B9B5033B3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C36EC-6756-E9F1-2A25-9B793DC86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6508A-05F2-7C20-7F41-AE347BC27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E7FD33-F91D-AAE7-BD17-1B028A959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7235-D114-D4FB-B8C8-7C90D2C5F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17BFE-BEF9-452C-C475-C181AAA0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7A995-6DD0-888E-D299-23742CAD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46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8ED2F-74CE-4507-07D3-10F736CE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7B6868-8BE4-CCD8-E95A-FDEB4267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F444A-5306-9C50-48FA-65CA3223E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E0B7A-C72A-9992-F24A-00582BCD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3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FB24B1-9EBC-FCC2-4DE9-3CF8DE85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D673B-F28B-4A31-0737-5E00B67EC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35B78-FD2B-5C12-E45C-6AA63A18A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6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C44AE-4D25-AA63-7391-943224957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9EE4F-0CBF-48C1-0688-A57809ED0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8432C-0A5C-59F7-C14E-A5905E56F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50A558-AE17-DE4B-AA4D-ACED4584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02DA6-2554-980F-5C19-D2217E497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8C349-D338-CF29-E6FA-178C256FB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0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B6675-E4C9-E34E-5230-1534D8617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32A8A-69E0-D31A-88E9-77173BC1A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71B1F-A338-4294-4DAC-F0EF5D602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02FCB-4D8E-7730-1D32-42A65F9E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B3D78-2699-19FE-FF57-D04FC82E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76106-A76B-446C-E2F5-25008803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44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E9C03-5D61-343E-FB75-F9070153D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DD58D-3448-51A0-408A-59A2B9E71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83A7C-7AB2-F1E6-AC93-F0A9682C2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EEF2B-782A-F282-6AA1-CAE76B6F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D0BD4-EB45-9D1E-3999-25C24C24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45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18E39F-2242-B3C1-9C65-11BFFA482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F1E80-C5C2-D73A-39A8-0B2BE61C4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FEEFC-4E0D-EDEF-78AB-254E2627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7D18C-0D1A-2316-0259-DE180B37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99DE8-F286-BC8A-F40C-38CF8DB5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8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9B5884-B618-5E50-F62E-1C7DEB28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273E6-36DD-749B-0DBF-BE374BAC3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A1723-9C97-0C34-4D1B-5C23A1A92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87D51-EB73-4048-B680-0A185AE6700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D3F52-00CD-F8E1-57D2-C9A9C098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1FEFC-D510-0B53-23B7-C5AAE43B4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064E7-B69F-7C4D-9279-99CFC5540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7C58-68A7-2556-DDE3-11C3A8BF21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ED827B"/>
                </a:solidFill>
                <a:latin typeface="Amasis MT Pro Black" panose="020B0604020202020204" pitchFamily="18" charset="0"/>
              </a:rPr>
              <a:t>PREBIC NA 2022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B9BD7-A61F-93E5-57E7-F8B2151F0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0524" y="3602037"/>
            <a:ext cx="10110952" cy="2527503"/>
          </a:xfrm>
        </p:spPr>
        <p:txBody>
          <a:bodyPr>
            <a:normAutofit fontScale="85000" lnSpcReduction="20000"/>
          </a:bodyPr>
          <a:lstStyle/>
          <a:p>
            <a:r>
              <a:rPr lang="en-US" sz="2600" b="1" dirty="0"/>
              <a:t>Dr. </a:t>
            </a:r>
            <a:r>
              <a:rPr lang="en-US" sz="2600" b="1" dirty="0" err="1"/>
              <a:t>Egle</a:t>
            </a:r>
            <a:r>
              <a:rPr lang="en-US" sz="2600" b="1" dirty="0"/>
              <a:t> </a:t>
            </a:r>
            <a:r>
              <a:rPr lang="en-US" sz="2600" b="1" dirty="0" err="1"/>
              <a:t>Prewit</a:t>
            </a:r>
            <a:r>
              <a:rPr lang="en-US" sz="2600" b="1" dirty="0"/>
              <a:t> </a:t>
            </a:r>
          </a:p>
          <a:p>
            <a:endParaRPr lang="en-US" b="1" dirty="0"/>
          </a:p>
          <a:p>
            <a:r>
              <a:rPr lang="en-US" sz="2600" b="1" dirty="0"/>
              <a:t>Dr. </a:t>
            </a:r>
            <a:r>
              <a:rPr lang="en-US" sz="2600" b="1" dirty="0" err="1"/>
              <a:t>Liping</a:t>
            </a:r>
            <a:r>
              <a:rPr lang="en-US" sz="2600" b="1" dirty="0"/>
              <a:t> Feng</a:t>
            </a:r>
          </a:p>
          <a:p>
            <a:endParaRPr lang="en-US" sz="2600" b="1" dirty="0"/>
          </a:p>
          <a:p>
            <a:r>
              <a:rPr lang="en-US" sz="2600" b="1" dirty="0"/>
              <a:t>Dr. Stefanie Hinkle</a:t>
            </a:r>
          </a:p>
          <a:p>
            <a:endParaRPr lang="en-US" sz="2600" b="1" dirty="0"/>
          </a:p>
          <a:p>
            <a:r>
              <a:rPr lang="en-US" sz="2600" b="1" dirty="0"/>
              <a:t>Dr. Manuel Vidal</a:t>
            </a:r>
          </a:p>
          <a:p>
            <a:endParaRPr lang="en-US" sz="2600" b="1" dirty="0"/>
          </a:p>
          <a:p>
            <a:endParaRPr lang="en-US" sz="15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F807DD-7DE8-3FEC-93C0-074C927F2B8E}"/>
              </a:ext>
            </a:extLst>
          </p:cNvPr>
          <p:cNvCxnSpPr/>
          <p:nvPr/>
        </p:nvCxnSpPr>
        <p:spPr>
          <a:xfrm>
            <a:off x="800100" y="3509963"/>
            <a:ext cx="10591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9AF287E-41C9-CE94-DD2F-1D249187857A}"/>
              </a:ext>
            </a:extLst>
          </p:cNvPr>
          <p:cNvSpPr txBox="1"/>
          <p:nvPr/>
        </p:nvSpPr>
        <p:spPr>
          <a:xfrm>
            <a:off x="3047144" y="3873626"/>
            <a:ext cx="609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/>
              <a:t>Pregnancy complicated by obesity</a:t>
            </a:r>
            <a:endParaRPr lang="en-US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3D11AF-5FF4-48DB-355D-82B54A4C400F}"/>
              </a:ext>
            </a:extLst>
          </p:cNvPr>
          <p:cNvSpPr txBox="1"/>
          <p:nvPr/>
        </p:nvSpPr>
        <p:spPr>
          <a:xfrm>
            <a:off x="3047144" y="4588789"/>
            <a:ext cx="609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/>
              <a:t>PFAS exposures and pregnancy complications and fetal development </a:t>
            </a:r>
            <a:endParaRPr lang="en-US" sz="12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E441F5-4FF2-7BE1-0104-1FE732D51D37}"/>
              </a:ext>
            </a:extLst>
          </p:cNvPr>
          <p:cNvSpPr txBox="1"/>
          <p:nvPr/>
        </p:nvSpPr>
        <p:spPr>
          <a:xfrm>
            <a:off x="3047144" y="5303952"/>
            <a:ext cx="609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/>
              <a:t>Nutritional epidemiology and birth outcomes</a:t>
            </a:r>
            <a:endParaRPr lang="en-US" sz="12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8F07C6-39AB-2DEF-38B0-964DA9063B2B}"/>
              </a:ext>
            </a:extLst>
          </p:cNvPr>
          <p:cNvSpPr txBox="1"/>
          <p:nvPr/>
        </p:nvSpPr>
        <p:spPr>
          <a:xfrm>
            <a:off x="3047144" y="5988336"/>
            <a:ext cx="609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/>
              <a:t>Endocrine disruptors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336061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F001719-5FAB-FEF5-CF4A-03DFC1C77BDA}"/>
              </a:ext>
            </a:extLst>
          </p:cNvPr>
          <p:cNvSpPr/>
          <p:nvPr/>
        </p:nvSpPr>
        <p:spPr>
          <a:xfrm>
            <a:off x="0" y="6664873"/>
            <a:ext cx="12192001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4FE2D-1735-F145-2F78-3174C41D1B8A}"/>
              </a:ext>
            </a:extLst>
          </p:cNvPr>
          <p:cNvSpPr/>
          <p:nvPr/>
        </p:nvSpPr>
        <p:spPr>
          <a:xfrm>
            <a:off x="0" y="131988"/>
            <a:ext cx="12192000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F9C6F5A2-D522-8010-F99D-B3917A504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9436874"/>
              </p:ext>
            </p:extLst>
          </p:nvPr>
        </p:nvGraphicFramePr>
        <p:xfrm>
          <a:off x="2243016" y="1136915"/>
          <a:ext cx="7475415" cy="431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8854FE31-B21A-959E-32D5-CC17627601D8}"/>
              </a:ext>
            </a:extLst>
          </p:cNvPr>
          <p:cNvSpPr txBox="1"/>
          <p:nvPr/>
        </p:nvSpPr>
        <p:spPr>
          <a:xfrm>
            <a:off x="4480169" y="3107776"/>
            <a:ext cx="300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PRETERM </a:t>
            </a:r>
          </a:p>
          <a:p>
            <a:pPr algn="ctr"/>
            <a:r>
              <a:rPr lang="en-US" b="1" dirty="0"/>
              <a:t>BIRTH</a:t>
            </a:r>
          </a:p>
        </p:txBody>
      </p:sp>
    </p:spTree>
    <p:extLst>
      <p:ext uri="{BB962C8B-B14F-4D97-AF65-F5344CB8AC3E}">
        <p14:creationId xmlns:p14="http://schemas.microsoft.com/office/powerpoint/2010/main" val="146584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905B-15E2-DCDB-BD46-6695C122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NUTRITION, ENVIRONMENT,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and PRETERM BIRTH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679B0B4-6699-F431-D221-8FA0D786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9C9000D1-A19F-416E-B2D7-E6CD16C37C14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06CD7A1-08B2-2EC0-013D-834DA848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D7BC05E-2E1B-6A4F-730F-3E52B432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AA0C5F09-DA9F-4776-9C5D-82826822AA8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001719-5FAB-FEF5-CF4A-03DFC1C77BDA}"/>
              </a:ext>
            </a:extLst>
          </p:cNvPr>
          <p:cNvSpPr/>
          <p:nvPr/>
        </p:nvSpPr>
        <p:spPr>
          <a:xfrm>
            <a:off x="0" y="6664873"/>
            <a:ext cx="12192001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4FE2D-1735-F145-2F78-3174C41D1B8A}"/>
              </a:ext>
            </a:extLst>
          </p:cNvPr>
          <p:cNvSpPr/>
          <p:nvPr/>
        </p:nvSpPr>
        <p:spPr>
          <a:xfrm>
            <a:off x="0" y="131988"/>
            <a:ext cx="12192000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C47D816-4A6A-36B2-FE0B-2E606D69F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01101"/>
              </p:ext>
            </p:extLst>
          </p:nvPr>
        </p:nvGraphicFramePr>
        <p:xfrm>
          <a:off x="838199" y="2211081"/>
          <a:ext cx="6581504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1504">
                  <a:extLst>
                    <a:ext uri="{9D8B030D-6E8A-4147-A177-3AD203B41FA5}">
                      <a16:colId xmlns:a16="http://schemas.microsoft.com/office/drawing/2014/main" val="333378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TOPICS TOUCHED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Obesity and pregnancy outcomes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3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Disparities in nutritional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8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Food insecurity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4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Interactions of nutrition and environmental exposure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2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Databases for nutritional data </a:t>
                      </a:r>
                    </a:p>
                    <a:p>
                      <a:pPr marL="488950" indent="-27940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NHANES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80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Databases for chemical exposures</a:t>
                      </a:r>
                    </a:p>
                    <a:p>
                      <a:pPr marL="454025" indent="-27940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NICHD</a:t>
                      </a:r>
                    </a:p>
                    <a:p>
                      <a:pPr marL="454025" indent="-27940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NIH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8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90513" marR="0" lvl="0" indent="-290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PFAS and bisphenols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69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060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6D24F-13DF-1402-BEAF-B543AD5F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2FF9-F483-5B0E-9C58-CED6E7FA4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1FBE0-0471-0CFF-1199-8802401CE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772" y="0"/>
            <a:ext cx="4564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3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905B-15E2-DCDB-BD46-6695C122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NUTRITION, ENVIRONMENT,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and PRETERM BIRTH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679B0B4-6699-F431-D221-8FA0D786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9C9000D1-A19F-416E-B2D7-E6CD16C37C14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06CD7A1-08B2-2EC0-013D-834DA848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D7BC05E-2E1B-6A4F-730F-3E52B432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AA0C5F09-DA9F-4776-9C5D-82826822AA8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001719-5FAB-FEF5-CF4A-03DFC1C77BDA}"/>
              </a:ext>
            </a:extLst>
          </p:cNvPr>
          <p:cNvSpPr/>
          <p:nvPr/>
        </p:nvSpPr>
        <p:spPr>
          <a:xfrm>
            <a:off x="0" y="6664873"/>
            <a:ext cx="12192001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4FE2D-1735-F145-2F78-3174C41D1B8A}"/>
              </a:ext>
            </a:extLst>
          </p:cNvPr>
          <p:cNvSpPr/>
          <p:nvPr/>
        </p:nvSpPr>
        <p:spPr>
          <a:xfrm>
            <a:off x="0" y="131988"/>
            <a:ext cx="12192000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C47D816-4A6A-36B2-FE0B-2E606D69F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293310"/>
              </p:ext>
            </p:extLst>
          </p:nvPr>
        </p:nvGraphicFramePr>
        <p:xfrm>
          <a:off x="838199" y="2211081"/>
          <a:ext cx="10718075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8075">
                  <a:extLst>
                    <a:ext uri="{9D8B030D-6E8A-4147-A177-3AD203B41FA5}">
                      <a16:colId xmlns:a16="http://schemas.microsoft.com/office/drawing/2014/main" val="333378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FOCUSED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Literature search for bisphenols and preterm birth</a:t>
                      </a:r>
                    </a:p>
                    <a:p>
                      <a:pPr marL="492125" indent="-2857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“Bisphenol-S and ("preterm birth" or "preterm delivery" or "gestational age")”</a:t>
                      </a:r>
                    </a:p>
                    <a:p>
                      <a:pPr marL="492125" indent="-2857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18 papers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27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825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679B0B4-6699-F431-D221-8FA0D786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9C9000D1-A19F-416E-B2D7-E6CD16C37C14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06CD7A1-08B2-2EC0-013D-834DA848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D7BC05E-2E1B-6A4F-730F-3E52B432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AA0C5F09-DA9F-4776-9C5D-82826822AA8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001719-5FAB-FEF5-CF4A-03DFC1C77BDA}"/>
              </a:ext>
            </a:extLst>
          </p:cNvPr>
          <p:cNvSpPr/>
          <p:nvPr/>
        </p:nvSpPr>
        <p:spPr>
          <a:xfrm>
            <a:off x="0" y="6664873"/>
            <a:ext cx="12192001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4FE2D-1735-F145-2F78-3174C41D1B8A}"/>
              </a:ext>
            </a:extLst>
          </p:cNvPr>
          <p:cNvSpPr/>
          <p:nvPr/>
        </p:nvSpPr>
        <p:spPr>
          <a:xfrm>
            <a:off x="0" y="131988"/>
            <a:ext cx="12192000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C5A62B7-C0D5-E2F8-013D-888845A59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107725"/>
              </p:ext>
            </p:extLst>
          </p:nvPr>
        </p:nvGraphicFramePr>
        <p:xfrm>
          <a:off x="1361317" y="537057"/>
          <a:ext cx="9284850" cy="5608181"/>
        </p:xfrm>
        <a:graphic>
          <a:graphicData uri="http://schemas.openxmlformats.org/drawingml/2006/table">
            <a:tbl>
              <a:tblPr/>
              <a:tblGrid>
                <a:gridCol w="3914068">
                  <a:extLst>
                    <a:ext uri="{9D8B030D-6E8A-4147-A177-3AD203B41FA5}">
                      <a16:colId xmlns:a16="http://schemas.microsoft.com/office/drawing/2014/main" val="2157674493"/>
                    </a:ext>
                  </a:extLst>
                </a:gridCol>
                <a:gridCol w="2206869">
                  <a:extLst>
                    <a:ext uri="{9D8B030D-6E8A-4147-A177-3AD203B41FA5}">
                      <a16:colId xmlns:a16="http://schemas.microsoft.com/office/drawing/2014/main" val="131621269"/>
                    </a:ext>
                  </a:extLst>
                </a:gridCol>
                <a:gridCol w="3163913">
                  <a:extLst>
                    <a:ext uri="{9D8B030D-6E8A-4147-A177-3AD203B41FA5}">
                      <a16:colId xmlns:a16="http://schemas.microsoft.com/office/drawing/2014/main" val="2302654599"/>
                    </a:ext>
                  </a:extLst>
                </a:gridCol>
              </a:tblGrid>
              <a:tr h="691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  <a:endParaRPr lang="en-PH" sz="30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Authors</a:t>
                      </a:r>
                      <a:endParaRPr lang="en-PH" sz="30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Notes</a:t>
                      </a:r>
                      <a:endParaRPr lang="en-PH" sz="3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4701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Prenatal exposure to bisphenols and risk of preterm birth: Findings from Guangxi Zhuang birth cohort in China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Liang,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Ecotoxicol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Environ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Saf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2021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Bisphenol mixtures were related to an increased risk of PTB (OR = 1.52, 95% CI: 1.04, 2.21), with BPF (43.7%), BPS (29.6%) and BPA (26.8%) having the greatest positive contribution. 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201426"/>
                  </a:ext>
                </a:extLst>
              </a:tr>
              <a:tr h="40989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Urinary Concentrations of Bisphenol Mixtures during Pregnancy and Birth Outcomes: The MAKE Study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Kim, Int J Environ Res Public Health, 2021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BPS was negatively associated gestational age (</a:t>
                      </a:r>
                      <a:r>
                        <a:rPr lang="el-GR" sz="9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β = −0.09, 95% </a:t>
                      </a:r>
                      <a:r>
                        <a:rPr lang="en-PH" sz="9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CI: −0.30 to 0.13, </a:t>
                      </a:r>
                      <a:r>
                        <a:rPr lang="en-PH" sz="900" b="0" i="1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p</a:t>
                      </a:r>
                      <a:r>
                        <a:rPr lang="en-PH" sz="9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-value = 0.43); 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731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Prenatal urinary concentrations of phenols and risk of preterm birth: exploring windows of vulnerability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Zhang,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Fertil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Steril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2021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trimester urinary bisphenol S concentrations showed a suggested risk of preterm birth (RR 1.25; 95%CI: 0.82, 1.89), although the small case numbers precluded sex-specific examination.</a:t>
                      </a:r>
                      <a:endParaRPr lang="en-PH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9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Maternal bisphenol urine concentrations, fetal growth and adverse birth outcomes: A population-based prospective cohort</a:t>
                      </a:r>
                      <a:endParaRPr lang="en-PH" sz="90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 Environ Health, 2021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Generation R. N=1379. Early, mid, and late pregnancy. Early = 1.63 (0.84, 3.24); Mid=  0.89 (0.43, 1.84); Late= N/A</a:t>
                      </a:r>
                      <a:endParaRPr lang="en-PH" sz="9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479670"/>
                  </a:ext>
                </a:extLst>
              </a:tr>
              <a:tr h="2083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Sex-specific associations of prenatal exposure to bisphenol A and its alternatives with fetal growth parameters and gestational age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Yang, Environ Int, 2021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N=1197. the estimated mean decrease in gestational age for the highest vs. lowest exposure group of maternal urinary BPS in girls was 0.44 weeks (95% CI: −0.69, −0.20) (p for trend &lt; 0.01)</a:t>
                      </a:r>
                      <a:endParaRPr lang="en-PH" sz="9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424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Maternal and paternal preconception exposure to phenols and preterm birth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Mustieles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Environ Int, 2020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RR for PTB 3.33 (1.13, 8.80)</a:t>
                      </a:r>
                      <a:endParaRPr lang="en-PH" sz="9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789391"/>
                  </a:ext>
                </a:extLst>
              </a:tr>
              <a:tr h="1522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Interactions between chemicals and non-chemical stressors: The modifying effect of life events on the association between triclocarban, phenols and parabens with gestational length in a Puerto Rican cohort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Aker, Sci Total Environ, 2020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PH" sz="900" dirty="0">
                          <a:effectLst/>
                        </a:rPr>
                        <a:t>N = 752. Among women with negative total life events scores, BPS and triclocarban were associated with a 3-5 day decrease in gestational length [(−3.15; 95% CI:−6.06, −0.24); (−4.68; 95% CI: −8.47, −0.89)]</a:t>
                      </a: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360270"/>
                  </a:ext>
                </a:extLst>
              </a:tr>
              <a:tr h="10826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Bisphenol A and bisphenol S exposures during pregnancy and gestational age - A longitudinal study in China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Huang, Chemosphere, 2019 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PH" sz="900" dirty="0">
                          <a:effectLst/>
                        </a:rPr>
                        <a:t>Positive association of third-trimester BPS with gestational age was found</a:t>
                      </a:r>
                      <a:br>
                        <a:rPr lang="en-PH" sz="900" dirty="0">
                          <a:effectLst/>
                        </a:rPr>
                      </a:b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331050"/>
                  </a:ext>
                </a:extLst>
              </a:tr>
              <a:tr h="1546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Preterm birth in relation to the bisphenol A replacement, bisphenol S, and other phenols and parabens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Aung, Environ Res, 2019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Bisphenol-S detection at visit 4 was associated with overall preterm birth (adjusted odds ratio [95% CI]: 2.05 [1.09, 3.89]).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86678"/>
                  </a:ext>
                </a:extLst>
              </a:tr>
              <a:tr h="1522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Maternal and paternal preconception exposure to bisphenols and size at birth</a:t>
                      </a:r>
                      <a:endParaRPr lang="en-PH" sz="90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Mustiele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Hum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Reprod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2018  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consistent patterns emerged for BPS concentrations measured in either parent.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149217"/>
                  </a:ext>
                </a:extLst>
              </a:tr>
              <a:tr h="29029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Relationship between maternal exposure to bisphenol S and pregnancy duration</a:t>
                      </a:r>
                      <a:endParaRPr lang="en-PH" sz="90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Wan, Environ </a:t>
                      </a:r>
                      <a:r>
                        <a:rPr lang="en-PH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Pollut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2018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One ln-unit increase in urinary BPS was associated with a 0.72-day increase in pregnancy duration (95% CI: 0.34, 1.09). When stratified by fetal sex, each ln-unit increase in maternal urinary BPS was significantly correlated with increased gestational age [adjusted </a:t>
                      </a:r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β = 1.02, 95% </a:t>
                      </a:r>
                      <a:r>
                        <a:rPr lang="en-P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confidence intervals (CI): 0.47, 1.57] and increased odds of late term birth [adjusted odds ratio = 1.29, 95% CI: 1.00, 1.67] for girls, but not significantly for boys. </a:t>
                      </a:r>
                      <a:endParaRPr lang="en-PH" sz="900" dirty="0">
                        <a:effectLst/>
                      </a:endParaRPr>
                    </a:p>
                  </a:txBody>
                  <a:tcPr marL="10175" marR="10175" marT="10175" marB="101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213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43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905B-15E2-DCDB-BD46-6695C122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NUTRITION, ENVIRONMENT,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and PRETERM BIRTH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679B0B4-6699-F431-D221-8FA0D786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9C9000D1-A19F-416E-B2D7-E6CD16C37C14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06CD7A1-08B2-2EC0-013D-834DA848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D7BC05E-2E1B-6A4F-730F-3E52B432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AA0C5F09-DA9F-4776-9C5D-82826822AA8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001719-5FAB-FEF5-CF4A-03DFC1C77BDA}"/>
              </a:ext>
            </a:extLst>
          </p:cNvPr>
          <p:cNvSpPr/>
          <p:nvPr/>
        </p:nvSpPr>
        <p:spPr>
          <a:xfrm>
            <a:off x="0" y="6664873"/>
            <a:ext cx="12192001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4FE2D-1735-F145-2F78-3174C41D1B8A}"/>
              </a:ext>
            </a:extLst>
          </p:cNvPr>
          <p:cNvSpPr/>
          <p:nvPr/>
        </p:nvSpPr>
        <p:spPr>
          <a:xfrm>
            <a:off x="0" y="131988"/>
            <a:ext cx="12192000" cy="96546"/>
          </a:xfrm>
          <a:prstGeom prst="rect">
            <a:avLst/>
          </a:prstGeom>
          <a:solidFill>
            <a:srgbClr val="EC8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Table 11">
            <a:extLst>
              <a:ext uri="{FF2B5EF4-FFF2-40B4-BE49-F238E27FC236}">
                <a16:creationId xmlns:a16="http://schemas.microsoft.com/office/drawing/2014/main" id="{3B1CA25D-AB5A-722B-6040-367A5EB5B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960197"/>
              </p:ext>
            </p:extLst>
          </p:nvPr>
        </p:nvGraphicFramePr>
        <p:xfrm>
          <a:off x="838199" y="1999211"/>
          <a:ext cx="891247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2470">
                  <a:extLst>
                    <a:ext uri="{9D8B030D-6E8A-4147-A177-3AD203B41FA5}">
                      <a16:colId xmlns:a16="http://schemas.microsoft.com/office/drawing/2014/main" val="333378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FINAL 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Very limited studies on BPS health effects as an alternative to BPA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2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Check for associations of maternal exposures of BPS and preterm birth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826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806</Words>
  <Application>Microsoft Office PowerPoint</Application>
  <PresentationFormat>Widescreen</PresentationFormat>
  <Paragraphs>83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Amasis MT Pro Black</vt:lpstr>
      <vt:lpstr>Arial</vt:lpstr>
      <vt:lpstr>Calibri</vt:lpstr>
      <vt:lpstr>Calibri Light</vt:lpstr>
      <vt:lpstr>Franklin Gothic Book</vt:lpstr>
      <vt:lpstr>Roboto</vt:lpstr>
      <vt:lpstr>Office Theme</vt:lpstr>
      <vt:lpstr>PREBIC NA 2022</vt:lpstr>
      <vt:lpstr>PowerPoint Presentation</vt:lpstr>
      <vt:lpstr>NUTRITION, ENVIRONMENT,  and PRETERM BIRTH</vt:lpstr>
      <vt:lpstr>PowerPoint Presentation</vt:lpstr>
      <vt:lpstr>NUTRITION, ENVIRONMENT,  and PRETERM BIRTH</vt:lpstr>
      <vt:lpstr>PowerPoint Presentation</vt:lpstr>
      <vt:lpstr>NUTRITION, ENVIRONMENT,  and PRETERM BIRTH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PREBIC NA 2022</dc:title>
  <dc:creator>Manuel Jr Vidal</dc:creator>
  <cp:lastModifiedBy>Taylor, Brandie D.</cp:lastModifiedBy>
  <cp:revision>5</cp:revision>
  <dcterms:created xsi:type="dcterms:W3CDTF">2022-10-18T18:47:38Z</dcterms:created>
  <dcterms:modified xsi:type="dcterms:W3CDTF">2022-10-21T17:38:43Z</dcterms:modified>
</cp:coreProperties>
</file>