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1" r:id="rId3"/>
    <p:sldId id="264" r:id="rId4"/>
    <p:sldId id="262" r:id="rId5"/>
    <p:sldId id="257" r:id="rId6"/>
    <p:sldId id="266" r:id="rId7"/>
    <p:sldId id="267" r:id="rId8"/>
    <p:sldId id="258" r:id="rId9"/>
    <p:sldId id="272" r:id="rId10"/>
    <p:sldId id="269" r:id="rId11"/>
    <p:sldId id="270" r:id="rId12"/>
    <p:sldId id="271" r:id="rId13"/>
    <p:sldId id="25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C8E3D-77DD-759F-A8B7-69418DC3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B2EF11-BC85-ED7E-EDC8-5BDC9B689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D435C-15AC-5F85-C74E-1F4CB98CC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AB98-2EB8-4E5B-B1DC-D20AC147771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5ACF8-8AD7-53FC-2049-FBFE9414C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AEEE3-D003-324F-C76E-71FB1F9C1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D896-C529-473D-865C-6CA0AA7D1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72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35AE2-07EF-53A6-C57B-9D1182269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D0A54-BC74-B927-E3CD-748E299EF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53138-D103-2E4A-1942-1299FED41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AB98-2EB8-4E5B-B1DC-D20AC147771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E1168-CA92-E780-F5CE-067A5F912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296EA-32D0-FB4A-1658-58D7389B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D896-C529-473D-865C-6CA0AA7D1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AE6EC-F7DC-C609-5217-4D340CBFD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1AB2E5-338B-0318-E6A3-7578B154D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24C2A-48F0-F559-6945-F5C9DE599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AB98-2EB8-4E5B-B1DC-D20AC147771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02CDB-97C8-1D21-8488-7E0AE43B6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D4F45-7FD1-154C-FA19-42D2301CF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D896-C529-473D-865C-6CA0AA7D1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49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19C6B-3DC7-5A04-5618-672181715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F6033-246C-D1C4-2501-D311F230C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327E31-C3ED-C83E-725B-740CFE0F89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F6E489-2580-9D79-E60E-D2634F0BA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AB98-2EB8-4E5B-B1DC-D20AC147771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D3B02-5410-91E5-F94F-4B91CFE73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00DDB-0033-F415-A046-A0A6F4332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D896-C529-473D-865C-6CA0AA7D1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047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9958D-F224-4F72-A1D7-9477ECEB9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89ACE-675E-7232-CB45-69FE76EE9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683361-2A96-5C66-CD7F-A049ADF89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C87966-7009-E616-17CF-ED4925B4D4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711AB0-3F6E-A99B-D4A8-C1299D9E51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06E266-4EFB-DAD0-17B7-4064E5346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AB98-2EB8-4E5B-B1DC-D20AC147771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FF06F8-80A1-6A8F-DDCD-30FE7DFEB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3FF3B7-8E1F-70A2-51BC-CB7306E15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D896-C529-473D-865C-6CA0AA7D1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94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B8303-5D23-2BB0-5BAA-DB1CAC922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146432-37A2-E57C-B066-01EA4EA5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AB98-2EB8-4E5B-B1DC-D20AC147771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9FD1FE-540C-1FAD-BCB2-9018E2CE8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78260D-99A3-9886-07C0-11C7742EA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D896-C529-473D-865C-6CA0AA7D1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78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67C5A6-B7DA-1EDB-11EC-D63A8F785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AB98-2EB8-4E5B-B1DC-D20AC147771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E5A7CE-B3DF-5674-C150-9045F36D7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8FF2C-B94E-2FD8-2936-BB7879BF6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D896-C529-473D-865C-6CA0AA7D1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4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56FB2-DB9B-F44E-B741-FE6D960C5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7BCE4-6ADB-6EF4-0B7E-7D66F5F3D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08E07-62B2-0A2A-438F-CA94E0EF7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3F4BFC-691F-06D4-BD3A-2EEC5D088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AB98-2EB8-4E5B-B1DC-D20AC147771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875DF-3789-1D3D-620F-BBBF86585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EAB503-40DF-1E3C-3B67-E3C2E09A0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D896-C529-473D-865C-6CA0AA7D1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0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9ACF8-4830-4F87-69D9-F620B0961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550222-7EC9-706D-897C-4D8E588751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44B45-8F02-F1C2-7BDE-955FDA799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C7C94C-9C35-91B6-DBB4-F93D0B3C3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AB98-2EB8-4E5B-B1DC-D20AC147771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B6E253-39BF-C135-9044-747B90D4D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BEB09-E35C-A083-88C5-C01DD0467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D896-C529-473D-865C-6CA0AA7D1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2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21318-8EB4-B006-5F36-6F33C0AEE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D6EF8-583E-22D3-6303-197218E980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A98F5-7744-5B1B-3C6D-572F10C95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AB98-2EB8-4E5B-B1DC-D20AC147771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FAC92-AA78-D8CF-4C37-CDD5674D8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F92B0-2AE3-5746-AD14-49826F208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D896-C529-473D-865C-6CA0AA7D1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474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43EDF6-1084-82D0-A43A-CC4691853C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0651B4-8CF4-B992-F2E3-4E853EC30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00DEE-D0E8-2229-A408-BC1BE7E6F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AB98-2EB8-4E5B-B1DC-D20AC147771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CA0CE-A705-4F86-4794-0B48929F1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17436-A02C-04BA-16E2-832505D62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D896-C529-473D-865C-6CA0AA7D1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407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751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85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917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057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84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8468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03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0034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635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28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95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1B996A-7F3B-4FE5-DF02-73B5A0AF6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1A6DE4-667D-AA7E-BA39-A98BFF8E5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D1EC3-EEEB-DB80-33AE-950DE89D14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0AB98-2EB8-4E5B-B1DC-D20AC147771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DFAD1-5575-12F6-9DAD-01BA4691F1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2C2E3-9A94-F8F4-DAFB-C542E5FAB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2D896-C529-473D-865C-6CA0AA7D1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0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22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cess-worldwide.com/global-data-indian-pharma-industry-needs-to-boost-innovation-a-868921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884DCB-D885-2032-B4F4-D96CC647A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460" y="586408"/>
            <a:ext cx="4984813" cy="2591006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Incentivizing Pharmaceutical Companies to Invest in Preterm Birth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757879-C90A-46AA-7D75-B8CBD5D3F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7460" y="3458818"/>
            <a:ext cx="4984813" cy="2223256"/>
          </a:xfrm>
          <a:noFill/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Working Group Members:  </a:t>
            </a:r>
            <a:b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000" dirty="0"/>
              <a:t>Sandra Reznick, Kristina Adams Waldorf, Angela </a:t>
            </a:r>
            <a:r>
              <a:rPr lang="en-US" sz="2000" dirty="0" err="1"/>
              <a:t>Mosebarger</a:t>
            </a:r>
            <a:r>
              <a:rPr lang="en-US" sz="2000" dirty="0"/>
              <a:t>, Gygeria (GG) Manuel, </a:t>
            </a:r>
            <a:br>
              <a:rPr lang="en-US" sz="2000" dirty="0"/>
            </a:br>
            <a:r>
              <a:rPr lang="en-US" sz="2000" dirty="0"/>
              <a:t>Donna Russell, </a:t>
            </a:r>
            <a:r>
              <a:rPr lang="en-US" sz="2000" dirty="0" err="1"/>
              <a:t>Chulhee</a:t>
            </a:r>
            <a:r>
              <a:rPr lang="en-US" sz="2000" dirty="0"/>
              <a:t> Choi, </a:t>
            </a:r>
            <a:r>
              <a:rPr lang="en-US" sz="2000" dirty="0" err="1"/>
              <a:t>Ananthkumar</a:t>
            </a:r>
            <a:r>
              <a:rPr lang="en-US" sz="2000" dirty="0"/>
              <a:t> </a:t>
            </a:r>
            <a:r>
              <a:rPr lang="en-US" sz="2000" dirty="0" err="1"/>
              <a:t>Kammala</a:t>
            </a:r>
            <a:r>
              <a:rPr lang="en-US" sz="2000" dirty="0"/>
              <a:t>, Meredith Kelleher, </a:t>
            </a:r>
            <a:r>
              <a:rPr lang="en-US" sz="2000" dirty="0" err="1"/>
              <a:t>Shajila</a:t>
            </a:r>
            <a:r>
              <a:rPr lang="en-US" sz="2000" dirty="0"/>
              <a:t> </a:t>
            </a:r>
            <a:r>
              <a:rPr lang="en-US" sz="2000" dirty="0" err="1"/>
              <a:t>Siricilla</a:t>
            </a:r>
            <a:r>
              <a:rPr lang="en-US" sz="2000" dirty="0"/>
              <a:t>, Laura </a:t>
            </a:r>
            <a:r>
              <a:rPr lang="en-US" sz="2000" dirty="0" err="1"/>
              <a:t>Goetzl</a:t>
            </a:r>
            <a:r>
              <a:rPr lang="en-US" sz="2000" dirty="0"/>
              <a:t>, </a:t>
            </a:r>
            <a:r>
              <a:rPr lang="en-US" sz="2000" dirty="0" err="1"/>
              <a:t>Kyungsun</a:t>
            </a:r>
            <a:r>
              <a:rPr lang="en-US" sz="2000" dirty="0"/>
              <a:t> Choi, Amanda Wang, Benjamin Bush, Laura </a:t>
            </a:r>
            <a:r>
              <a:rPr lang="en-US" sz="2000" dirty="0" err="1"/>
              <a:t>Goetzl</a:t>
            </a:r>
            <a:r>
              <a:rPr lang="en-US" sz="2000" dirty="0"/>
              <a:t>, Mehmet </a:t>
            </a:r>
            <a:r>
              <a:rPr lang="en-US" sz="2000" dirty="0" err="1"/>
              <a:t>Genc</a:t>
            </a:r>
            <a:endParaRPr lang="en-US" sz="2000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3E4A27BD-9327-4CED-1AE4-94CB469361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430"/>
          <a:stretch/>
        </p:blipFill>
        <p:spPr>
          <a:xfrm>
            <a:off x="1" y="10"/>
            <a:ext cx="600551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44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9A907-797F-FB21-66F0-E77E23EB6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D12CC-CB18-877E-9E4D-5E919D05A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13504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3200" dirty="0"/>
              <a:t>Drug pipeline for preterm birth is essentially non-existent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3200" dirty="0"/>
              <a:t>Insufficient incentives for pharmaceutical companies to invest in a preterm birth therapeutic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3200" dirty="0"/>
              <a:t>How can we incentivize the pipeline and </a:t>
            </a:r>
            <a:r>
              <a:rPr lang="en-US" sz="3200" b="1" dirty="0"/>
              <a:t>offer new, creative strategies </a:t>
            </a:r>
            <a:r>
              <a:rPr lang="en-US" sz="3200" dirty="0"/>
              <a:t>to jump start investment in research to reduce neonatal complications?</a:t>
            </a:r>
          </a:p>
        </p:txBody>
      </p:sp>
    </p:spTree>
    <p:extLst>
      <p:ext uri="{BB962C8B-B14F-4D97-AF65-F5344CB8AC3E}">
        <p14:creationId xmlns:p14="http://schemas.microsoft.com/office/powerpoint/2010/main" val="557205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0FD36-BBF4-48D0-F69E-086B48DC8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444" y="464517"/>
            <a:ext cx="10432774" cy="1503432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Manuscripts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2E5B0-F843-B961-761F-D417D5DD4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065" y="1858617"/>
            <a:ext cx="10253870" cy="425394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100000"/>
              </a:lnSpc>
              <a:spcBef>
                <a:spcPts val="1200"/>
              </a:spcBef>
              <a:buAutoNum type="arabicPeriod"/>
            </a:pPr>
            <a:r>
              <a:rPr lang="en-US" dirty="0"/>
              <a:t>Can preterm birth therapeutics be labeled as ‘orphan drugs’ in order to incentivize pharmaceutical companies?  </a:t>
            </a:r>
            <a:r>
              <a:rPr lang="en-US" i="1" dirty="0"/>
              <a:t>(manuscript nearly done – invited by AJOG)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Can we provide a roadmap for rapidly testing drugs in pregnancy that might prevent neonatal complications of prematurity? </a:t>
            </a:r>
            <a:br>
              <a:rPr lang="en-US" dirty="0">
                <a:highlight>
                  <a:srgbClr val="FFFF00"/>
                </a:highlight>
              </a:rPr>
            </a:br>
            <a:br>
              <a:rPr lang="en-US" dirty="0">
                <a:highlight>
                  <a:srgbClr val="FFFF00"/>
                </a:highlight>
              </a:rPr>
            </a:br>
            <a:r>
              <a:rPr lang="en-US" dirty="0"/>
              <a:t>--NEJM – Letter to the Editor, published following withdrawal of Makena? (Email sent to Michael Greene – Associate Editor), if unsuccessful….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--New submission to  the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American Association of Pharmaceutical Scientists Journal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933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21701-3D6A-5520-3AE5-8D307AE0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591" y="106707"/>
            <a:ext cx="10515600" cy="14934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Background and Rationale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F7731-E0E5-C61E-B9D3-EB900D6C2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9713"/>
            <a:ext cx="10870096" cy="459187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Neonatal complications of prematurity often have an inflammatory components (bronchopulmonary dysplasia, periventricular leukomalacia, necrotizing enterocolitis, etc.)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Hundreds of anti-inflammatory therapeutics are FDA approved or in clinical trials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Some FDA therapeutics might be quickly pivoted to use in cases of early preterm labor to prevent neonatal complications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Framing of the focus of an FDA application and the pre-approval and confirmatory studies on a reduction in neonatal complications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rather than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reduction in preterm birth might be advantageous</a:t>
            </a:r>
          </a:p>
        </p:txBody>
      </p:sp>
    </p:spTree>
    <p:extLst>
      <p:ext uri="{BB962C8B-B14F-4D97-AF65-F5344CB8AC3E}">
        <p14:creationId xmlns:p14="http://schemas.microsoft.com/office/powerpoint/2010/main" val="99458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2054A-57D5-EAF7-C2F5-87EDEC06F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Elements of a Roadmap to Accelerate Drug Testing/Use in Pregnancy for Neonatal Benefit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46E5D-EB3E-B024-B1D0-401C86F77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8375"/>
            <a:ext cx="10515600" cy="413944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i="1" dirty="0"/>
              <a:t>What are the pros/cons of focusing drug development on prevention of neonatal complications of prematurity </a:t>
            </a:r>
            <a:r>
              <a:rPr lang="en-US" dirty="0"/>
              <a:t>and away from preterm birth prevention? 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How has this been done previously?  </a:t>
            </a:r>
            <a:r>
              <a:rPr lang="en-US" dirty="0"/>
              <a:t>Betamethasone for fetal lung maturation, magnesium sulfate for fetal neuroprotection, other drugs?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Which neonatal complications of prematurity</a:t>
            </a:r>
            <a:r>
              <a:rPr lang="en-US" dirty="0"/>
              <a:t> might be the easiest to prevent with drug administration during pregnancy? Why? </a:t>
            </a:r>
          </a:p>
        </p:txBody>
      </p:sp>
    </p:spTree>
    <p:extLst>
      <p:ext uri="{BB962C8B-B14F-4D97-AF65-F5344CB8AC3E}">
        <p14:creationId xmlns:p14="http://schemas.microsoft.com/office/powerpoint/2010/main" val="117616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31584-28E8-77E2-6165-3EF4876E3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6669"/>
            <a:ext cx="10333383" cy="414461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i="1" dirty="0"/>
              <a:t>Which classes of therapeutics </a:t>
            </a:r>
            <a:r>
              <a:rPr lang="en-US" dirty="0"/>
              <a:t>(anti-inflammatory?) might be the most successful in mitigating neonatal complications of prematurity? (placental drug transporters?)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/>
              <a:t>If the drug is already FDA approved for another condition, </a:t>
            </a:r>
            <a:r>
              <a:rPr lang="en-US" i="1" dirty="0"/>
              <a:t>what is the process to determine fetal safety in pregnancy</a:t>
            </a:r>
            <a:r>
              <a:rPr lang="en-US" dirty="0"/>
              <a:t>?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/>
              <a:t>Are there </a:t>
            </a:r>
            <a:r>
              <a:rPr lang="en-US" i="1" dirty="0"/>
              <a:t>best practices for studies of therapeutics </a:t>
            </a:r>
            <a:r>
              <a:rPr lang="en-US" dirty="0"/>
              <a:t>in pregnancy specifically for neonatal benefit?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476DC9-406D-BF69-029E-C7BC5018F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Elements of a Roadmap to Accelerate Drug Testing/Use in Pregnancy for Neonatal Benefit</a:t>
            </a:r>
          </a:p>
        </p:txBody>
      </p:sp>
    </p:spTree>
    <p:extLst>
      <p:ext uri="{BB962C8B-B14F-4D97-AF65-F5344CB8AC3E}">
        <p14:creationId xmlns:p14="http://schemas.microsoft.com/office/powerpoint/2010/main" val="3502625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325F78-C04D-9A2B-899D-04A1DD4514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7727360"/>
              </p:ext>
            </p:extLst>
          </p:nvPr>
        </p:nvGraphicFramePr>
        <p:xfrm>
          <a:off x="243068" y="430672"/>
          <a:ext cx="5150734" cy="5996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5367">
                  <a:extLst>
                    <a:ext uri="{9D8B030D-6E8A-4147-A177-3AD203B41FA5}">
                      <a16:colId xmlns:a16="http://schemas.microsoft.com/office/drawing/2014/main" val="2972161337"/>
                    </a:ext>
                  </a:extLst>
                </a:gridCol>
                <a:gridCol w="2575367">
                  <a:extLst>
                    <a:ext uri="{9D8B030D-6E8A-4147-A177-3AD203B41FA5}">
                      <a16:colId xmlns:a16="http://schemas.microsoft.com/office/drawing/2014/main" val="3416498546"/>
                    </a:ext>
                  </a:extLst>
                </a:gridCol>
              </a:tblGrid>
              <a:tr h="92256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u="sng" dirty="0"/>
                        <a:t>PROPHYLACTIC: 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Women at risk for PTB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/>
                        <a:t>THERAPEUTIC:</a:t>
                      </a:r>
                    </a:p>
                    <a:p>
                      <a:r>
                        <a:rPr lang="en-US" dirty="0"/>
                        <a:t>Targeting women in early PTL/ IUI inflammation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18245"/>
                  </a:ext>
                </a:extLst>
              </a:tr>
              <a:tr h="175286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Larger market size (previous preterm labor or preterm baby, multiple gestations, shortened cervix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 improve rates of cerebral palsy, neonatal death, neonatal adverse outcome composite – very beneficial product for women's health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78936"/>
                  </a:ext>
                </a:extLst>
              </a:tr>
              <a:tr h="92256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Prevention leads to better results (more ideals)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Shorter exposure to drug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2689"/>
                  </a:ext>
                </a:extLst>
              </a:tr>
              <a:tr h="92256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Acceptance of a clinical trial to test a prophylactic likely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Reduced medication cost because of shortened duration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44210"/>
                  </a:ext>
                </a:extLst>
              </a:tr>
              <a:tr h="14761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May improve neonatal outcomes by reducing preterm birth, very beneficial for women's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126555"/>
                  </a:ext>
                </a:extLst>
              </a:tr>
            </a:tbl>
          </a:graphicData>
        </a:graphic>
      </p:graphicFrame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E728EC61-25F4-C4CF-75FC-38C15707B0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990469"/>
              </p:ext>
            </p:extLst>
          </p:nvPr>
        </p:nvGraphicFramePr>
        <p:xfrm>
          <a:off x="5984111" y="430674"/>
          <a:ext cx="5822066" cy="6452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906">
                  <a:extLst>
                    <a:ext uri="{9D8B030D-6E8A-4147-A177-3AD203B41FA5}">
                      <a16:colId xmlns:a16="http://schemas.microsoft.com/office/drawing/2014/main" val="2972161337"/>
                    </a:ext>
                  </a:extLst>
                </a:gridCol>
                <a:gridCol w="3318160">
                  <a:extLst>
                    <a:ext uri="{9D8B030D-6E8A-4147-A177-3AD203B41FA5}">
                      <a16:colId xmlns:a16="http://schemas.microsoft.com/office/drawing/2014/main" val="3416498546"/>
                    </a:ext>
                  </a:extLst>
                </a:gridCol>
              </a:tblGrid>
              <a:tr h="58123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u="sng" dirty="0"/>
                        <a:t>PROPHYLACTIC: 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Women at risk for PTB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/>
                        <a:t>THERAPEUTIC:</a:t>
                      </a:r>
                    </a:p>
                    <a:p>
                      <a:r>
                        <a:rPr lang="en-US" dirty="0"/>
                        <a:t>Targeting women in early PTL/ IUI inflammation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18245"/>
                  </a:ext>
                </a:extLst>
              </a:tr>
              <a:tr h="58123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Unnecessary treatment/ cost 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Hard to identify/ inflammation (requires amniocentesis); field is reluctant to perform amnios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78936"/>
                  </a:ext>
                </a:extLst>
              </a:tr>
              <a:tr h="107943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tolerance for adverse effects because it will be used prophylactically in healthy people (needs large margin of safety)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 impact fetal immune development as it is an immunomodulator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2689"/>
                  </a:ext>
                </a:extLst>
              </a:tr>
              <a:tr h="101466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-US" sz="1600" b="0" i="0" u="none" strike="noStrike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onger exposure to drug 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Smaller market size if on early PTB, may increase with chorioamnionitis  / Term birth 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44210"/>
                  </a:ext>
                </a:extLst>
              </a:tr>
              <a:tr h="83033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Teratogenicity, may take place during embryogenesis 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Controversial if fetus will benefit from treatment of intrauterine infection/inflammation; may have resistance to clinical trial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126555"/>
                  </a:ext>
                </a:extLst>
              </a:tr>
              <a:tr h="1079431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Likely to be given with antibiotics with potential for adverse  effects  (ORACLE II Trial)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57635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107A2D1-CA0F-13E8-C038-ED4565688CEC}"/>
              </a:ext>
            </a:extLst>
          </p:cNvPr>
          <p:cNvSpPr txBox="1"/>
          <p:nvPr/>
        </p:nvSpPr>
        <p:spPr>
          <a:xfrm>
            <a:off x="243068" y="94951"/>
            <a:ext cx="2812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6A4486-1F19-A3F3-5CDE-77E45BE4C0CB}"/>
              </a:ext>
            </a:extLst>
          </p:cNvPr>
          <p:cNvSpPr txBox="1"/>
          <p:nvPr/>
        </p:nvSpPr>
        <p:spPr>
          <a:xfrm>
            <a:off x="5984111" y="90511"/>
            <a:ext cx="2812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52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F65EAB1-BFD1-652F-6A53-7278DC1EE1B8}"/>
              </a:ext>
            </a:extLst>
          </p:cNvPr>
          <p:cNvSpPr/>
          <p:nvPr/>
        </p:nvSpPr>
        <p:spPr>
          <a:xfrm>
            <a:off x="5205984" y="573024"/>
            <a:ext cx="2304288" cy="86563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Pregnant women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risk for preterm birth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FEADF2-71DF-D0C5-E199-00FCA85E4FF4}"/>
              </a:ext>
            </a:extLst>
          </p:cNvPr>
          <p:cNvSpPr/>
          <p:nvPr/>
        </p:nvSpPr>
        <p:spPr>
          <a:xfrm>
            <a:off x="3576828" y="1695643"/>
            <a:ext cx="1629156" cy="74694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0B561D3-5116-9939-8BB3-D601CE126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9960" y="1724027"/>
            <a:ext cx="1629156" cy="746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dirty="0"/>
              <a:t>No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FEA523-A841-476E-4E90-14485A31D91E}"/>
              </a:ext>
            </a:extLst>
          </p:cNvPr>
          <p:cNvSpPr/>
          <p:nvPr/>
        </p:nvSpPr>
        <p:spPr>
          <a:xfrm>
            <a:off x="1553338" y="3662887"/>
            <a:ext cx="2477260" cy="125977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Asymptomatic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Cerclage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Vaginal progesterone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00C2B4C-D01D-0563-5777-93E35A1363BB}"/>
              </a:ext>
            </a:extLst>
          </p:cNvPr>
          <p:cNvCxnSpPr/>
          <p:nvPr/>
        </p:nvCxnSpPr>
        <p:spPr>
          <a:xfrm>
            <a:off x="6096000" y="3535680"/>
            <a:ext cx="1097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617D92D-81DF-D19B-0E6A-D453A60BFA48}"/>
              </a:ext>
            </a:extLst>
          </p:cNvPr>
          <p:cNvCxnSpPr>
            <a:cxnSpLocks/>
          </p:cNvCxnSpPr>
          <p:nvPr/>
        </p:nvCxnSpPr>
        <p:spPr>
          <a:xfrm>
            <a:off x="5083814" y="2628900"/>
            <a:ext cx="1459861" cy="206797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1BFB781-D2B0-7112-4709-F6205AB837AB}"/>
              </a:ext>
            </a:extLst>
          </p:cNvPr>
          <p:cNvCxnSpPr>
            <a:cxnSpLocks/>
          </p:cNvCxnSpPr>
          <p:nvPr/>
        </p:nvCxnSpPr>
        <p:spPr>
          <a:xfrm>
            <a:off x="8134683" y="2482504"/>
            <a:ext cx="1619536" cy="100278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5D8B900-8038-6E13-BC9A-7AB3C1132D2B}"/>
              </a:ext>
            </a:extLst>
          </p:cNvPr>
          <p:cNvCxnSpPr>
            <a:cxnSpLocks/>
          </p:cNvCxnSpPr>
          <p:nvPr/>
        </p:nvCxnSpPr>
        <p:spPr>
          <a:xfrm flipH="1">
            <a:off x="2791968" y="2470977"/>
            <a:ext cx="1575887" cy="109213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F3F2500-A7B9-D528-9FBC-D10993AF6FC6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7510272" y="2470977"/>
            <a:ext cx="604266" cy="100278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BCCB9DC7-819F-DEB2-A910-341CAE8AA599}"/>
              </a:ext>
            </a:extLst>
          </p:cNvPr>
          <p:cNvSpPr/>
          <p:nvPr/>
        </p:nvSpPr>
        <p:spPr>
          <a:xfrm>
            <a:off x="9867329" y="3522399"/>
            <a:ext cx="1876995" cy="5701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Asymptomatic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58B66A4-AE19-3AB9-0BBA-BA50B1D4AFB7}"/>
              </a:ext>
            </a:extLst>
          </p:cNvPr>
          <p:cNvSpPr/>
          <p:nvPr/>
        </p:nvSpPr>
        <p:spPr>
          <a:xfrm>
            <a:off x="6770047" y="3563111"/>
            <a:ext cx="2870910" cy="30937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Symptomatic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Cerclage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Steroids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Magnesium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Tocolysis - Indomethacin, Calcium channel blockers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Antibiotics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Delivery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4CE0E0-A00A-2FAC-53A8-1629E5E11D1A}"/>
              </a:ext>
            </a:extLst>
          </p:cNvPr>
          <p:cNvSpPr txBox="1"/>
          <p:nvPr/>
        </p:nvSpPr>
        <p:spPr>
          <a:xfrm>
            <a:off x="192156" y="237872"/>
            <a:ext cx="3147392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Current Landscape of Prophylactics &amp; Therapeutics</a:t>
            </a:r>
          </a:p>
        </p:txBody>
      </p:sp>
    </p:spTree>
    <p:extLst>
      <p:ext uri="{BB962C8B-B14F-4D97-AF65-F5344CB8AC3E}">
        <p14:creationId xmlns:p14="http://schemas.microsoft.com/office/powerpoint/2010/main" val="1490983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5D8FB-F7B1-D842-BBDD-F1E615FE5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26" y="375546"/>
            <a:ext cx="10515600" cy="867327"/>
          </a:xfrm>
        </p:spPr>
        <p:txBody>
          <a:bodyPr/>
          <a:lstStyle/>
          <a:p>
            <a:pPr algn="ctr"/>
            <a:r>
              <a:rPr lang="en-US" b="1" dirty="0"/>
              <a:t>Target Population – Patients per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09F2B-A519-0FD9-39AD-5CB9434978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0148" y="1697452"/>
            <a:ext cx="5181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Prophylaxis (at risk for PTB)</a:t>
            </a:r>
          </a:p>
          <a:p>
            <a:r>
              <a:rPr lang="en-US" dirty="0"/>
              <a:t>History (prior preterm birth)</a:t>
            </a:r>
          </a:p>
          <a:p>
            <a:pPr lvl="1"/>
            <a:r>
              <a:rPr lang="en-US" b="1" dirty="0"/>
              <a:t>133,000</a:t>
            </a:r>
          </a:p>
          <a:p>
            <a:r>
              <a:rPr lang="en-US" dirty="0"/>
              <a:t>Short cervix (3%)</a:t>
            </a:r>
          </a:p>
          <a:p>
            <a:pPr lvl="1"/>
            <a:r>
              <a:rPr lang="en-US" b="1" dirty="0"/>
              <a:t>109,929</a:t>
            </a:r>
          </a:p>
          <a:p>
            <a:r>
              <a:rPr lang="en-US" dirty="0"/>
              <a:t>Preterm birth biomarkers</a:t>
            </a:r>
          </a:p>
          <a:p>
            <a:pPr lvl="1"/>
            <a:r>
              <a:rPr lang="en-US" dirty="0"/>
              <a:t>Target screen pos. rate = 20%</a:t>
            </a:r>
          </a:p>
          <a:p>
            <a:pPr lvl="1"/>
            <a:r>
              <a:rPr lang="en-US" dirty="0"/>
              <a:t>Nulliparas = </a:t>
            </a:r>
            <a:r>
              <a:rPr lang="en-US" b="1" dirty="0"/>
              <a:t>245,650</a:t>
            </a:r>
          </a:p>
          <a:p>
            <a:pPr lvl="1"/>
            <a:r>
              <a:rPr lang="en-US" dirty="0"/>
              <a:t>Multiparas w/history of prior PTB = </a:t>
            </a:r>
            <a:r>
              <a:rPr lang="en-US" b="1" dirty="0"/>
              <a:t>26,600</a:t>
            </a:r>
            <a:r>
              <a:rPr lang="en-US" dirty="0"/>
              <a:t> (if screen pos rate stays at 20%)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5F209-AD0E-378C-3687-3FA1B1A91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4026" y="1697452"/>
            <a:ext cx="5797826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Treatment: early PTL +/- fever at term</a:t>
            </a:r>
          </a:p>
          <a:p>
            <a:r>
              <a:rPr lang="en-US" dirty="0"/>
              <a:t>Preterm birth &lt; 34w = 2.75% of population = </a:t>
            </a:r>
            <a:r>
              <a:rPr lang="en-US" b="1" dirty="0"/>
              <a:t>100,768</a:t>
            </a:r>
          </a:p>
          <a:p>
            <a:endParaRPr lang="en-US" dirty="0"/>
          </a:p>
          <a:p>
            <a:r>
              <a:rPr lang="en-US" dirty="0"/>
              <a:t>Fever at term (conservative estimate based on fever rates at term by parity and type of analgesia) = </a:t>
            </a:r>
            <a:r>
              <a:rPr lang="en-US" b="1" dirty="0"/>
              <a:t>161,501</a:t>
            </a:r>
          </a:p>
        </p:txBody>
      </p:sp>
    </p:spTree>
    <p:extLst>
      <p:ext uri="{BB962C8B-B14F-4D97-AF65-F5344CB8AC3E}">
        <p14:creationId xmlns:p14="http://schemas.microsoft.com/office/powerpoint/2010/main" val="551268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537331-7452-1FB8-4F14-FEE77A0A7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169" y="-24591"/>
            <a:ext cx="10515600" cy="1325563"/>
          </a:xfrm>
        </p:spPr>
        <p:txBody>
          <a:bodyPr/>
          <a:lstStyle/>
          <a:p>
            <a:r>
              <a:rPr lang="en-US" b="1" dirty="0"/>
              <a:t>Drug Targets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5839BAB-3C4A-4785-4AD2-A71F25A81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5061" y="1158887"/>
            <a:ext cx="5157787" cy="823912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7030A0"/>
                </a:solidFill>
              </a:rPr>
              <a:t>Prophylactic Drug for Women </a:t>
            </a:r>
            <a:br>
              <a:rPr lang="en-US" sz="2200" dirty="0">
                <a:solidFill>
                  <a:srgbClr val="7030A0"/>
                </a:solidFill>
              </a:rPr>
            </a:br>
            <a:r>
              <a:rPr lang="en-US" sz="2200" dirty="0">
                <a:solidFill>
                  <a:srgbClr val="7030A0"/>
                </a:solidFill>
              </a:rPr>
              <a:t>at Risk of Preterm Labor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FC66A59-E118-F266-CB0D-A3E006048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5049" y="1986520"/>
            <a:ext cx="3474853" cy="384651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Uterine quiescence </a:t>
            </a:r>
          </a:p>
          <a:p>
            <a:pPr lvl="1"/>
            <a:r>
              <a:rPr lang="en-US" dirty="0"/>
              <a:t>ion channel blockers, PR, ER, H</a:t>
            </a:r>
            <a:r>
              <a:rPr lang="en-US" baseline="-25000" dirty="0"/>
              <a:t>2</a:t>
            </a:r>
            <a:r>
              <a:rPr lang="en-US" dirty="0"/>
              <a:t>S, NSAIDS, PGs, NFKB, Thrombin, Smooth muscle Antagonists</a:t>
            </a:r>
          </a:p>
          <a:p>
            <a:r>
              <a:rPr lang="en-US" dirty="0"/>
              <a:t>Cervical competence</a:t>
            </a:r>
          </a:p>
          <a:p>
            <a:pPr lvl="1"/>
            <a:r>
              <a:rPr lang="en-US" dirty="0"/>
              <a:t>P4, cerclage, injectable cerclage, cervical pessary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7ECBFBD-2563-82A3-35F0-465477A43E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55759" y="-95918"/>
            <a:ext cx="7336241" cy="823912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7030A0"/>
                </a:solidFill>
              </a:rPr>
              <a:t>Targeting Early PTL/IUI and Inflammation to Improve Neonatal Outcomes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B9A1E5E-5864-42B7-E2B8-631CE6FC38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03817" y="773527"/>
            <a:ext cx="7009014" cy="4439445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b="1" dirty="0"/>
              <a:t>Accelerating organ maturation,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Supporting </a:t>
            </a:r>
            <a:r>
              <a:rPr lang="en-US" sz="2800" b="1" dirty="0"/>
              <a:t>normal development, reducing inflammation </a:t>
            </a:r>
            <a:endParaRPr lang="en-US" b="1" dirty="0"/>
          </a:p>
          <a:p>
            <a:r>
              <a:rPr lang="en-US" dirty="0"/>
              <a:t>Neonatal infection - </a:t>
            </a:r>
            <a:r>
              <a:rPr lang="en-US" sz="2400" dirty="0"/>
              <a:t>antimicrobials</a:t>
            </a:r>
            <a:endParaRPr lang="en-US" dirty="0"/>
          </a:p>
          <a:p>
            <a:r>
              <a:rPr lang="en-US" dirty="0"/>
              <a:t>Inflammation in </a:t>
            </a:r>
            <a:r>
              <a:rPr lang="en-US" sz="2400" dirty="0"/>
              <a:t>Neonate, AF, membrane </a:t>
            </a:r>
          </a:p>
          <a:p>
            <a:pPr lvl="1"/>
            <a:r>
              <a:rPr lang="en-US" sz="2000" dirty="0"/>
              <a:t>NSAIDS, CSAIDS, Immune modulators, Cytokine/Chemokine blockers</a:t>
            </a:r>
          </a:p>
          <a:p>
            <a:r>
              <a:rPr lang="en-US" dirty="0"/>
              <a:t>Fetal brain </a:t>
            </a:r>
            <a:endParaRPr lang="en-US" sz="2200" dirty="0"/>
          </a:p>
          <a:p>
            <a:pPr lvl="1"/>
            <a:r>
              <a:rPr lang="en-US" sz="1800" dirty="0"/>
              <a:t>Excitotoxicity, ROS/NO, Ion channel blockers, N/CSAIDS, Steroids, Antioxidants, Metabolic Failure/Mitochondria, maturation, White matter development (to prevent neurodevelopmental impairment)</a:t>
            </a:r>
          </a:p>
          <a:p>
            <a:r>
              <a:rPr lang="en-US" dirty="0"/>
              <a:t>Lung </a:t>
            </a:r>
            <a:r>
              <a:rPr lang="en-US" sz="2400" dirty="0"/>
              <a:t>- surfactant, alveolar development, immune infiltrates, fibrosis </a:t>
            </a:r>
            <a:r>
              <a:rPr lang="en-US" sz="1700" dirty="0"/>
              <a:t>(to prevent RDS, BPD, chronic lung disease)</a:t>
            </a:r>
            <a:endParaRPr lang="en-US" sz="2200" dirty="0"/>
          </a:p>
          <a:p>
            <a:r>
              <a:rPr lang="en-US" dirty="0"/>
              <a:t>Gut - </a:t>
            </a:r>
            <a:r>
              <a:rPr lang="en-US" sz="2400" dirty="0"/>
              <a:t>maturation, villus development, inflammation, dysbiosis, antacids </a:t>
            </a:r>
            <a:r>
              <a:rPr lang="en-US" sz="1900" dirty="0"/>
              <a:t>(to prevent NEC)</a:t>
            </a:r>
          </a:p>
          <a:p>
            <a:r>
              <a:rPr lang="en-US" dirty="0"/>
              <a:t>Neonatal Hemodynamics/Renal function </a:t>
            </a:r>
            <a:r>
              <a:rPr lang="en-US" sz="2100" dirty="0"/>
              <a:t>(to target neonatal hypotension, hypoxic-ischemic organ injury)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DF89D6-B993-A700-6F28-B58DE22ABA68}"/>
              </a:ext>
            </a:extLst>
          </p:cNvPr>
          <p:cNvSpPr txBox="1"/>
          <p:nvPr/>
        </p:nvSpPr>
        <p:spPr>
          <a:xfrm>
            <a:off x="416413" y="5298355"/>
            <a:ext cx="10734704" cy="1200329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Target specificity (off-target effects) -- usually multiple targets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it cross the placenta? Advantage if doesn’t cross if prophylactic use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it cross the fetal BBB? Needed if targeting brain, not good if off-target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E3C850-44C7-CAD1-23F4-E90DA249D014}"/>
              </a:ext>
            </a:extLst>
          </p:cNvPr>
          <p:cNvSpPr txBox="1"/>
          <p:nvPr/>
        </p:nvSpPr>
        <p:spPr>
          <a:xfrm>
            <a:off x="9266663" y="6480308"/>
            <a:ext cx="2732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~ 500 words, 10 references</a:t>
            </a:r>
          </a:p>
        </p:txBody>
      </p:sp>
    </p:spTree>
    <p:extLst>
      <p:ext uri="{BB962C8B-B14F-4D97-AF65-F5344CB8AC3E}">
        <p14:creationId xmlns:p14="http://schemas.microsoft.com/office/powerpoint/2010/main" val="877227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97A44A1-BA75-2E93-3B5B-A2642352E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546" y="35864"/>
            <a:ext cx="5157787" cy="823912"/>
          </a:xfrm>
        </p:spPr>
        <p:txBody>
          <a:bodyPr/>
          <a:lstStyle/>
          <a:p>
            <a:r>
              <a:rPr lang="en-US" dirty="0"/>
              <a:t>Maternal Outcomes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3B0B5B-A815-4DB7-8E16-08B2A80FCD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57958" y="35864"/>
            <a:ext cx="5183188" cy="823912"/>
          </a:xfrm>
        </p:spPr>
        <p:txBody>
          <a:bodyPr/>
          <a:lstStyle/>
          <a:p>
            <a:r>
              <a:rPr lang="en-US" dirty="0"/>
              <a:t>Neonatal Outcomes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9FB006-741B-42B3-90AA-A83390C0CE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57958" y="874726"/>
            <a:ext cx="5183188" cy="582424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Fetal death/Stillbirth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Birth weight (&lt;2500g)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Birth weight (&lt;1500g)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Neonatal death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Transient tachypnea of the newborn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Respiratory distress syndrome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Bronchopulmonary dysplasia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Ventilatory support 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Supplemental oxygen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Intraventricular hemorrhage – Grade 3 or 4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IVH - any grade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Necrotizing enterocolitis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Patent ductus arteriosus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Retinopathy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Proven sepsis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Hypotension requiring pressors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Neonatal composite outcomes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Neurodevelopmental assessments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1A492D-B1DF-2272-68CA-982FAE6B7F68}"/>
              </a:ext>
            </a:extLst>
          </p:cNvPr>
          <p:cNvSpPr txBox="1"/>
          <p:nvPr/>
        </p:nvSpPr>
        <p:spPr>
          <a:xfrm>
            <a:off x="725546" y="897186"/>
            <a:ext cx="47822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Delivery &lt;37 weeks gestation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Delivery before 35 weeks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Delivery before 32 weeks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Spontaneous abortion &lt;20 weeks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Hospital visit for preterm labor/total length of hospital admission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Interval from intervention to delivery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Cost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Tocolytic therapy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Steroids for FLM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Cesarean delivery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Chorioamnionitis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PPROM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Admission to ICU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Any AEs specific to intervention</a:t>
            </a:r>
          </a:p>
        </p:txBody>
      </p:sp>
    </p:spTree>
    <p:extLst>
      <p:ext uri="{BB962C8B-B14F-4D97-AF65-F5344CB8AC3E}">
        <p14:creationId xmlns:p14="http://schemas.microsoft.com/office/powerpoint/2010/main" val="3998731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F6304-249E-9573-1516-6CF9052029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10AB14-F517-F2F9-CDD0-FE67F73603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2D7DBA8-D8FF-9E6A-BA3B-F2E6DE674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879" y="0"/>
            <a:ext cx="979714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D06480-06AB-81F9-A91F-D68C8E62D52F}"/>
              </a:ext>
            </a:extLst>
          </p:cNvPr>
          <p:cNvSpPr txBox="1"/>
          <p:nvPr/>
        </p:nvSpPr>
        <p:spPr>
          <a:xfrm>
            <a:off x="7633252" y="646043"/>
            <a:ext cx="142129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Phases of Clinical Trials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20243-8385-61BB-56E4-52C72490D56D}"/>
              </a:ext>
            </a:extLst>
          </p:cNvPr>
          <p:cNvSpPr txBox="1"/>
          <p:nvPr/>
        </p:nvSpPr>
        <p:spPr>
          <a:xfrm>
            <a:off x="192156" y="237872"/>
            <a:ext cx="225287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BEST PRACTICES</a:t>
            </a:r>
          </a:p>
        </p:txBody>
      </p:sp>
    </p:spTree>
    <p:extLst>
      <p:ext uri="{BB962C8B-B14F-4D97-AF65-F5344CB8AC3E}">
        <p14:creationId xmlns:p14="http://schemas.microsoft.com/office/powerpoint/2010/main" val="485295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1140</Words>
  <Application>Microsoft Office PowerPoint</Application>
  <PresentationFormat>Widescreen</PresentationFormat>
  <Paragraphs>138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1_office theme</vt:lpstr>
      <vt:lpstr>Incentivizing Pharmaceutical Companies to Invest in Preterm Birth</vt:lpstr>
      <vt:lpstr>The Problem</vt:lpstr>
      <vt:lpstr>Manuscripts</vt:lpstr>
      <vt:lpstr>Background and Rationale</vt:lpstr>
      <vt:lpstr>Elements of a Roadmap to Accelerate Drug Testing/Use in Pregnancy for Neonatal Benefit</vt:lpstr>
      <vt:lpstr>Elements of a Roadmap to Accelerate Drug Testing/Use in Pregnancy for Neonatal Benefit</vt:lpstr>
      <vt:lpstr>PowerPoint Presentation</vt:lpstr>
      <vt:lpstr>PowerPoint Presentation</vt:lpstr>
      <vt:lpstr>Target Population – Patients per Year</vt:lpstr>
      <vt:lpstr>Drug Targets</vt:lpstr>
      <vt:lpstr>PowerPoint Presentation</vt:lpstr>
      <vt:lpstr>PowerPoint Presentation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Kristina Adams Waldorf</dc:creator>
  <cp:lastModifiedBy>Taylor, Brandie D.</cp:lastModifiedBy>
  <cp:revision>12</cp:revision>
  <dcterms:created xsi:type="dcterms:W3CDTF">2022-09-06T20:06:19Z</dcterms:created>
  <dcterms:modified xsi:type="dcterms:W3CDTF">2022-10-21T17:38:14Z</dcterms:modified>
</cp:coreProperties>
</file>