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lamonsiv@UTMB.EDU" TargetMode="External"/><Relationship Id="rId3" Type="http://schemas.openxmlformats.org/officeDocument/2006/relationships/hyperlink" Target="mailto:imysorekar@wustl.edu" TargetMode="External"/><Relationship Id="rId7" Type="http://schemas.openxmlformats.org/officeDocument/2006/relationships/hyperlink" Target="mailto:molongo71@gmail.com" TargetMode="External"/><Relationship Id="rId12" Type="http://schemas.openxmlformats.org/officeDocument/2006/relationships/hyperlink" Target="mailto:Amy.Murtha@ucsf.edu" TargetMode="External"/><Relationship Id="rId2" Type="http://schemas.openxmlformats.org/officeDocument/2006/relationships/hyperlink" Target="mailto:NANBERT.ZHONG@opwdd.ny.gov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oehwang@uw.edu" TargetMode="External"/><Relationship Id="rId11" Type="http://schemas.openxmlformats.org/officeDocument/2006/relationships/hyperlink" Target="mailto:ccbioks@gmail.com" TargetMode="External"/><Relationship Id="rId5" Type="http://schemas.openxmlformats.org/officeDocument/2006/relationships/hyperlink" Target="mailto:Laura.Goetzl@uth.tmc.edu" TargetMode="External"/><Relationship Id="rId10" Type="http://schemas.openxmlformats.org/officeDocument/2006/relationships/hyperlink" Target="mailto:syellon@llu.edu" TargetMode="External"/><Relationship Id="rId4" Type="http://schemas.openxmlformats.org/officeDocument/2006/relationships/hyperlink" Target="mailto:englands@wustl.edu" TargetMode="External"/><Relationship Id="rId9" Type="http://schemas.openxmlformats.org/officeDocument/2006/relationships/hyperlink" Target="mailto:SSharma@WIHRI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6218" y="-532265"/>
            <a:ext cx="8791575" cy="2387600"/>
          </a:xfrm>
        </p:spPr>
        <p:txBody>
          <a:bodyPr/>
          <a:lstStyle/>
          <a:p>
            <a:r>
              <a:rPr lang="en-US" b="1" dirty="0" smtClean="0"/>
              <a:t>Working group # 5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815" y="2128657"/>
            <a:ext cx="8791575" cy="1655762"/>
          </a:xfrm>
        </p:spPr>
        <p:txBody>
          <a:bodyPr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Facilitators: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Nanbert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Zhong  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NANBERT.ZHONG@opwdd.ny.gov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Indira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Mysorekar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imysorekar@wustl.edu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England 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englands@wustl.edu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Laura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Goetzl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Laura.Goetzl@uth.tmc.edu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 Hwang 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joehwang@uw.edu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Monica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Longo 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molongo71@gmail.com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Luis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Monsavius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lamonsiv@UTMB.EDU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Surendra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Sharma 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SSharma@WIHRI.org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Yellon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syellon@llu.edu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Assigned but not present:</a:t>
            </a:r>
          </a:p>
          <a:p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Kyungsun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Choi  </a:t>
            </a:r>
            <a:r>
              <a:rPr lang="en-US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ccbioks@gmail.com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 Murtha       </a:t>
            </a:r>
            <a:r>
              <a:rPr lang="en-US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Amy.Murtha@ucsf.edu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23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8099" y="0"/>
            <a:ext cx="9905998" cy="1478570"/>
          </a:xfrm>
        </p:spPr>
        <p:txBody>
          <a:bodyPr/>
          <a:lstStyle/>
          <a:p>
            <a:r>
              <a:rPr lang="en-US" b="1" dirty="0" smtClean="0"/>
              <a:t>Highlights from discussion…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37943" y="1079546"/>
            <a:ext cx="109672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translational research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	Review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criteria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evaluate translational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	Barriers</a:t>
            </a: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Existing Samples and biobanks; not always accessible Pricing—cost prohibitive	</a:t>
            </a: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Sample sharing policy needs to be established and budgeted beforehand and consents should reflect that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to get the most out of clinical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trials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be biospecimens collected when conducting large clinical trials or other studies.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/>
              <a:t>Regardless of outcomes whether a clinical trial is deemed ‘successful’ or a ‘failure’,, samples will be helpful in furthering basic science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needs solid design pre and post. Include basic scientists, industry partners, FDA etc in study design to test novel agents and identify biomarkers concurrently during clinical trials</a:t>
            </a:r>
            <a:r>
              <a:rPr lang="en-US" dirty="0" smtClean="0"/>
              <a:t>.</a:t>
            </a:r>
          </a:p>
          <a:p>
            <a:pPr lvl="0"/>
            <a:endParaRPr lang="en-US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Overcome </a:t>
            </a:r>
            <a:r>
              <a:rPr lang="en-US" u="sng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“share resistance</a:t>
            </a:r>
            <a:r>
              <a:rPr lang="en-US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</a:p>
          <a:p>
            <a:endParaRPr lang="en-US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 </a:t>
            </a:r>
            <a:r>
              <a:rPr lang="en-US" u="sng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not </a:t>
            </a:r>
            <a:r>
              <a:rPr lang="en-US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charity or loss: </a:t>
            </a:r>
            <a:r>
              <a:rPr lang="en-US" u="sng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quid pro quo model or </a:t>
            </a:r>
            <a:r>
              <a:rPr lang="en-US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—develop partnerships to promote 	science</a:t>
            </a:r>
          </a:p>
          <a:p>
            <a:endParaRPr lang="en-US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Legislative changes to make sample sharing easier</a:t>
            </a:r>
          </a:p>
        </p:txBody>
      </p:sp>
    </p:spTree>
    <p:extLst>
      <p:ext uri="{BB962C8B-B14F-4D97-AF65-F5344CB8AC3E}">
        <p14:creationId xmlns:p14="http://schemas.microsoft.com/office/powerpoint/2010/main" val="2619639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294" y="0"/>
            <a:ext cx="11320552" cy="1478570"/>
          </a:xfrm>
        </p:spPr>
        <p:txBody>
          <a:bodyPr/>
          <a:lstStyle/>
          <a:p>
            <a:pPr algn="ctr"/>
            <a:r>
              <a:rPr lang="en-US" b="1" dirty="0" smtClean="0"/>
              <a:t>Proposal(s) : </a:t>
            </a:r>
            <a:br>
              <a:rPr lang="en-US" b="1" dirty="0" smtClean="0"/>
            </a:br>
            <a:r>
              <a:rPr lang="en-US" b="1" dirty="0" smtClean="0"/>
              <a:t>immediate term and long term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06281" y="1476683"/>
            <a:ext cx="1075449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PROPOSE AND COMMISSION A STUDY BY NAM TO INVESTIGATE THE BREADTH AND DEPTH OF SHARING OF EXISTING BIOBANKS/SAMPLES/CLINICAL DATA </a:t>
            </a:r>
          </a:p>
          <a:p>
            <a:r>
              <a:rPr lang="en-US" dirty="0" smtClean="0"/>
              <a:t>	Use </a:t>
            </a:r>
            <a:r>
              <a:rPr lang="en-US" dirty="0"/>
              <a:t>this data to identify ‘</a:t>
            </a:r>
            <a:r>
              <a:rPr lang="en-US" dirty="0" smtClean="0"/>
              <a:t>Intrinsic </a:t>
            </a:r>
            <a:r>
              <a:rPr lang="en-US" dirty="0"/>
              <a:t>bias within investigators or institutions’ that led to denials of sample requests and data sharing. </a:t>
            </a:r>
          </a:p>
          <a:p>
            <a:r>
              <a:rPr lang="en-US" dirty="0" smtClean="0"/>
              <a:t>	Develop policy Institute </a:t>
            </a:r>
            <a:r>
              <a:rPr lang="en-US" dirty="0"/>
              <a:t>sharing and sharing accountability a requirement in grant application and renewal criteria.</a:t>
            </a:r>
          </a:p>
          <a:p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Employ </a:t>
            </a:r>
            <a:r>
              <a:rPr lang="en-US" dirty="0"/>
              <a:t>broad informed consent </a:t>
            </a:r>
            <a:r>
              <a:rPr lang="en-US" dirty="0" smtClean="0"/>
              <a:t>forms and </a:t>
            </a:r>
            <a:r>
              <a:rPr lang="en-US" dirty="0"/>
              <a:t>standardized IRB</a:t>
            </a:r>
            <a:r>
              <a:rPr lang="en-US" dirty="0" smtClean="0"/>
              <a:t>—to </a:t>
            </a:r>
            <a:r>
              <a:rPr lang="en-US" dirty="0"/>
              <a:t>promote biospecimen </a:t>
            </a:r>
            <a:r>
              <a:rPr lang="en-US" dirty="0" smtClean="0"/>
              <a:t>research to </a:t>
            </a:r>
            <a:r>
              <a:rPr lang="en-US" dirty="0"/>
              <a:t>be ready to be shared with national databases such as DASH/Collect.</a:t>
            </a:r>
          </a:p>
          <a:p>
            <a:r>
              <a:rPr lang="en-US" dirty="0"/>
              <a:t>Funding for acquiring the samples---</a:t>
            </a:r>
            <a:r>
              <a:rPr lang="en-US" dirty="0" smtClean="0"/>
              <a:t>supplements from NIH and/or JIT </a:t>
            </a:r>
            <a:r>
              <a:rPr lang="en-US" dirty="0"/>
              <a:t>grants </a:t>
            </a:r>
            <a:r>
              <a:rPr lang="en-US" dirty="0" smtClean="0"/>
              <a:t>from NIH or institutions</a:t>
            </a:r>
          </a:p>
          <a:p>
            <a:pPr lvl="0"/>
            <a:endParaRPr lang="en-US" sz="2400" dirty="0" smtClean="0"/>
          </a:p>
          <a:p>
            <a:r>
              <a:rPr lang="en-US" sz="2400" dirty="0" smtClean="0"/>
              <a:t>IMMEDIATE PROPOSAL:  PREBIC is in a unique position to advocate for this and be the node for these efforts:</a:t>
            </a:r>
          </a:p>
          <a:p>
            <a:endParaRPr lang="en-US" sz="2400" dirty="0" smtClean="0"/>
          </a:p>
          <a:p>
            <a:r>
              <a:rPr lang="en-US" sz="2400" dirty="0" smtClean="0"/>
              <a:t>In the new to-be-launched PREBIC website, develop a “Kiosk” with  </a:t>
            </a:r>
          </a:p>
          <a:p>
            <a:r>
              <a:rPr lang="en-US" sz="2400" dirty="0" smtClean="0"/>
              <a:t>pull </a:t>
            </a:r>
            <a:r>
              <a:rPr lang="en-US" sz="2400" dirty="0"/>
              <a:t>down menu </a:t>
            </a:r>
            <a:r>
              <a:rPr lang="en-US" sz="2400" dirty="0" smtClean="0"/>
              <a:t>with </a:t>
            </a:r>
            <a:r>
              <a:rPr lang="en-US" sz="2400" dirty="0"/>
              <a:t>links to Institution; databases, </a:t>
            </a:r>
            <a:r>
              <a:rPr lang="en-US" sz="2400" dirty="0" smtClean="0"/>
              <a:t>biobanks and contacts; sample IRB forms; collection protocols…..</a:t>
            </a:r>
            <a:endParaRPr lang="en-US" sz="2400" dirty="0"/>
          </a:p>
          <a:p>
            <a:pPr lvl="0"/>
            <a:endParaRPr lang="en-US" sz="2400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47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94</TotalTime>
  <Words>39</Words>
  <Application>Microsoft Office PowerPoint</Application>
  <PresentationFormat>Widescreen</PresentationFormat>
  <Paragraphs>47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Trebuchet MS</vt:lpstr>
      <vt:lpstr>Tw Cen MT</vt:lpstr>
      <vt:lpstr>Wingdings</vt:lpstr>
      <vt:lpstr>Circuit</vt:lpstr>
      <vt:lpstr>Working group # 5</vt:lpstr>
      <vt:lpstr>Highlights from discussion…</vt:lpstr>
      <vt:lpstr>Proposal(s) :  immediate term and long term</vt:lpstr>
    </vt:vector>
  </TitlesOfParts>
  <Company>ITC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group # 5</dc:title>
  <dc:creator>wuit</dc:creator>
  <cp:lastModifiedBy>wuit</cp:lastModifiedBy>
  <cp:revision>5</cp:revision>
  <dcterms:created xsi:type="dcterms:W3CDTF">2018-12-11T16:05:02Z</dcterms:created>
  <dcterms:modified xsi:type="dcterms:W3CDTF">2018-12-11T17:39:02Z</dcterms:modified>
</cp:coreProperties>
</file>