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6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5972A-7C77-448D-81FB-CE01DF6DD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2975D0-F330-4349-B44C-C613500C7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8DE9-9264-42B8-AB54-2537B1AA5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4CD5D-BFBB-4628-9DE5-566C63115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20EE4-5427-4386-95EE-3E027751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27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737E7-0CD8-4F8F-8ECB-1458F124E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6A935-1AE0-4487-AA0D-725FBDBAA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D47FA-4928-4AC3-965D-AD36958A6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6A794-4E73-4173-A552-B8AD7E074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1547B-AAE7-4879-98F0-DE1A7BFE4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85974-97AB-43C0-B200-18704B84C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48BEE-D97E-4261-A825-818379D0D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ACCBB-26B6-4804-8555-2355E33DE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91A6C-3D34-4C03-BAEC-3AB86CA6B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1D6CC-44AC-4A74-BA10-5EB876CBE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19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AA07E-D0E2-4E51-A367-198475B72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0F121-B5C6-46D9-8917-520A50312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0CE238-ED32-4DB6-99DC-8E59938A66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62A85-BE7C-44FF-B564-7405AFBE0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E8FCFA-64FB-41FD-98A9-CE6B84711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D0D56B-F164-4094-8226-3BBA5F8EA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8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2429B-85CE-4736-B6A0-C75CFBFF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DCE40A-1ED7-4D2B-843F-9A049C535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950B88-8B09-4552-A40A-517EFFDDD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9216B3-5FA9-45BC-9CC6-579E731C6B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B479C7-FD5F-456C-8177-7F6C8822B0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5DC12C-DF94-4D92-84D4-34A72A33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E6EADD-6881-4FBA-A2B5-315DC9BFD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96515D-CF50-4267-B7D6-09AB8104E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61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19472-03AE-412D-908D-EF3643B6F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E184EA-90A0-4441-8E59-6E613FC6F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20C40-8EDF-4593-9C86-3127FF88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1D3DA-A44D-417D-914A-17200B3DB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0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EB3018-3BD3-4F22-BE2B-F6652DCA4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28C9B3-6CB7-4DC2-8E82-9B9BCA758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C8797B-F73C-4353-9056-BAC198995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40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9895-FC04-435F-BDE3-265462B29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D63BF-5B3E-40F3-9CA4-7375ABE7D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6297A-42E1-45B5-B8C9-0E403AE30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5C6D74-B621-43C0-B117-300F31816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A8576-0B98-40DA-8C3B-0BC728016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80CC2-F626-4DA4-9A60-681C61772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97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E27D8-28D2-4807-A496-8DC75DAE2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DBDCF5-E0FA-46CD-8A56-1AFF67384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E155E-DBAE-40AD-B996-D4A70297A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B0A7B-1006-409F-A04F-3B586C643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88A560-9CAD-401A-BFF3-E808D241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D874AD-6833-4405-B67B-FEF79023E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3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434B9-D39F-42F0-873B-90C49D10C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ADEB1C-354C-4D1E-8F7B-7CA8A45A7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99D90-5926-415C-8AAF-016364A02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CBE08-6FB0-43E3-BAB1-513033207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1605D-9E79-4FB5-8DE1-99454666A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82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C3B19-43A5-454B-9DFE-181A525706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EF92F-4BBA-42AF-87A0-8654AD399C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C22B5-06E5-4978-B994-4DB4241D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A761A-7914-405A-95C3-FE659FA2E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7D2DE-A10F-4D19-986C-F5BB5C2BB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68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C8A72E-3C4D-4B23-8432-1D7791C6B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30E3F-73EA-4082-B581-7F8CD751E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D8609-5C8D-4CDB-9034-E74D1B0987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348EA-EACE-443C-90E6-2A8FB8633936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E4B7C-DB2B-4166-AFCC-BB714AA31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8BBD8-DCEA-4125-A04D-590167485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A0E7C-22AC-4A17-88BC-F2D2BFF5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96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www.google.com/imgres?imgurl=https://www.utsouthwestern.edu/labs/mahendroo/assets/mahendroo-3.jpg&amp;imgrefurl=https://www.utsouthwestern.edu/labs/mahendroo/&amp;docid=D9bEC_RWkwWtjM&amp;tbnid=TAmeOod1PNxomM:&amp;vet=10ahUKEwjTvYSK95ffAhUjc98KHVp2DN8QMwgpKAAwAA..i&amp;w=214&amp;h=300&amp;bih=804&amp;biw=1707&amp;q=mala%20mahendroo%20ut%20southwestern&amp;ved=0ahUKEwjTvYSK95ffAhUjc98KHVp2DN8QMwgpKAAwAA&amp;iact=mrc&amp;uact=8" TargetMode="External"/><Relationship Id="rId7" Type="http://schemas.openxmlformats.org/officeDocument/2006/relationships/hyperlink" Target="https://www.google.com/imgres?imgurl=https://utmbstorage.blob.core.windows.net/photos/006115&amp;imgrefurl=https://doctors.utmbhealth.com/providersearch/default/?id%3D006115&amp;docid=qFVAZ7Nhpr787M&amp;tbnid=YjmzXRns0HMZ-M:&amp;vet=10ahUKEwiwgeOt95ffAhUkTd8KHQ8IA_kQMwg8KAAwAA..i&amp;w=150&amp;h=200&amp;itg=1&amp;bih=804&amp;biw=1707&amp;q=ashley%20salazar%20utmb&amp;ved=0ahUKEwiwgeOt95ffAhUkTd8KHQ8IA_kQMwg8KAAwAA&amp;iact=mrc&amp;uact=8" TargetMode="External"/><Relationship Id="rId12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image" Target="../media/image6.jpeg"/><Relationship Id="rId5" Type="http://schemas.openxmlformats.org/officeDocument/2006/relationships/hyperlink" Target="https://www.google.com/imgres?imgurl=https://www.utsouthwestern.edu/edumedia/eduimages/newsroom/news_releases/2014/march/mendelson-carole.jpg&amp;imgrefurl=https://www.utsouthwestern.edu/newsroom/articles/year-2014/obgyn-grants.html&amp;docid=zqq8_vMOCSSJfM&amp;tbnid=Yy6d1uvqc85n3M:&amp;vet=10ahUKEwjTvYSK95ffAhUjc98KHVp2DN8QMwgwKAcwBw..i&amp;w=275&amp;h=300&amp;itg=1&amp;bih=804&amp;biw=1707&amp;q=mala%20mahendroo%20ut%20southwestern&amp;ved=0ahUKEwjTvYSK95ffAhUjc98KHVp2DN8QMwgwKAcwBw&amp;iact=mrc&amp;uact=8" TargetMode="External"/><Relationship Id="rId10" Type="http://schemas.openxmlformats.org/officeDocument/2006/relationships/hyperlink" Target="https://www.google.com/imgres?imgurl=https://www.alternativo.mx/wp-content/uploads/2018/07/dr.-felipe-vadillo-701x619.jpg&amp;imgrefurl=https://www.alternativo.mx/tag/dr-felipe-vadillo/&amp;docid=zaYbWbfNmHn4SM&amp;tbnid=LU5M3yHB9dm0iM:&amp;vet=10ahUKEwjhqrKc-JffAhWxm-AKHd-UDqwQMwg0KAswCw..i&amp;w=701&amp;h=619&amp;bih=804&amp;biw=1707&amp;q=felipe.vadillo@gmail.com&amp;ved=0ahUKEwjhqrKc-JffAhWxm-AKHd-UDqwQMwg0KAswCw&amp;iact=mrc&amp;uact=8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jnk__E_JffAhXFSt8KHYB3AXYQjRx6BAgBEAU&amp;url=http://time.com/4408807/surgeon-salary-how-much-doctors-make/&amp;psig=AOvVaw33Xp5FZzPl2t4evbWUs8Ox&amp;ust=1544624423055029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jnk__E_JffAhXFSt8KHYB3AXYQjRx6BAgBEAU&amp;url=http://time.com/4408807/surgeon-salary-how-much-doctors-make/&amp;psig=AOvVaw33Xp5FZzPl2t4evbWUs8Ox&amp;ust=1544624423055029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5B072-6776-49B1-A116-7B24832C1B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Theme: Translational Research - Conversation between Clinical and Basic Scientists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167025-BD38-4D35-889E-C93C48A38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5146" y="3479487"/>
            <a:ext cx="9144000" cy="1655762"/>
          </a:xfrm>
        </p:spPr>
        <p:txBody>
          <a:bodyPr/>
          <a:lstStyle/>
          <a:p>
            <a:r>
              <a:rPr lang="en-US" dirty="0"/>
              <a:t>Group 4 !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432BC40-D1D3-4B08-A4F7-343D45F46ABD}"/>
              </a:ext>
            </a:extLst>
          </p:cNvPr>
          <p:cNvGrpSpPr/>
          <p:nvPr/>
        </p:nvGrpSpPr>
        <p:grpSpPr>
          <a:xfrm>
            <a:off x="540130" y="4072233"/>
            <a:ext cx="11301434" cy="2387600"/>
            <a:chOff x="540130" y="4072233"/>
            <a:chExt cx="11301434" cy="23876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4087AC5-E374-47F6-A86E-09566295E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2583" y="4072233"/>
              <a:ext cx="1933166" cy="2369006"/>
            </a:xfrm>
            <a:prstGeom prst="rect">
              <a:avLst/>
            </a:prstGeom>
          </p:spPr>
        </p:pic>
        <p:pic>
          <p:nvPicPr>
            <p:cNvPr id="1029" name="Picture 5" descr="Image result for mala mahendroo ut southwestern">
              <a:hlinkClick r:id="rId3"/>
              <a:extLst>
                <a:ext uri="{FF2B5EF4-FFF2-40B4-BE49-F238E27FC236}">
                  <a16:creationId xmlns:a16="http://schemas.microsoft.com/office/drawing/2014/main" id="{707F8AE4-BD5B-4FE3-AE24-29C1B6BC47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093" y="4072233"/>
              <a:ext cx="1380833" cy="2369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Image result for mala mahendroo ut southwestern">
              <a:hlinkClick r:id="rId5"/>
              <a:extLst>
                <a:ext uri="{FF2B5EF4-FFF2-40B4-BE49-F238E27FC236}">
                  <a16:creationId xmlns:a16="http://schemas.microsoft.com/office/drawing/2014/main" id="{AE562801-206B-4D15-8E81-3EDFC76B78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4845" y="4072233"/>
              <a:ext cx="1546534" cy="2369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3" name="Picture 9" descr="Image result for ashley salazar utmb">
              <a:hlinkClick r:id="rId7"/>
              <a:extLst>
                <a:ext uri="{FF2B5EF4-FFF2-40B4-BE49-F238E27FC236}">
                  <a16:creationId xmlns:a16="http://schemas.microsoft.com/office/drawing/2014/main" id="{EE62E0F5-D08B-4E9F-A83E-08A9C32B76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7297" y="4090829"/>
              <a:ext cx="1438494" cy="2350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B7CD0FF-EC9E-46D3-952D-469D95DA6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01" y="4090828"/>
              <a:ext cx="1775167" cy="2369005"/>
            </a:xfrm>
            <a:prstGeom prst="rect">
              <a:avLst/>
            </a:prstGeom>
          </p:spPr>
        </p:pic>
        <p:pic>
          <p:nvPicPr>
            <p:cNvPr id="1035" name="Picture 11" descr="Image result for felipe.vadillo@gmail.com">
              <a:hlinkClick r:id="rId10"/>
              <a:extLst>
                <a:ext uri="{FF2B5EF4-FFF2-40B4-BE49-F238E27FC236}">
                  <a16:creationId xmlns:a16="http://schemas.microsoft.com/office/drawing/2014/main" id="{68B107A3-AA2D-41B3-A2D6-70D9276B8D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68" r="26371"/>
            <a:stretch/>
          </p:blipFill>
          <p:spPr bwMode="auto">
            <a:xfrm>
              <a:off x="10434578" y="4100255"/>
              <a:ext cx="1406986" cy="2340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D11468E-CA9F-4896-B2E6-0EB0209EC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130" y="4072233"/>
              <a:ext cx="1546534" cy="23235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31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B74D-5499-4367-8DD3-36783C22F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966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Question 1: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B2C74-6C9F-4285-A7BF-94AB3799F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505" y="1769392"/>
            <a:ext cx="4506798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What do we mean by translational research? </a:t>
            </a:r>
            <a:endParaRPr lang="en-US" dirty="0"/>
          </a:p>
          <a:p>
            <a:pPr lvl="0"/>
            <a:r>
              <a:rPr lang="en-US" dirty="0"/>
              <a:t>Research to clinic  </a:t>
            </a: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When is basic research ready for translation?</a:t>
            </a:r>
          </a:p>
          <a:p>
            <a:r>
              <a:rPr lang="en-US" dirty="0"/>
              <a:t>Cell culture and lower/higher level animal model testing</a:t>
            </a:r>
          </a:p>
          <a:p>
            <a:r>
              <a:rPr lang="en-US" dirty="0"/>
              <a:t>Effective and safe </a:t>
            </a:r>
          </a:p>
          <a:p>
            <a:pPr lvl="0"/>
            <a:r>
              <a:rPr lang="en-US" dirty="0"/>
              <a:t>It would be nice to have established guidelines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5B40ED-4A42-4B60-A5B0-988BF5BEB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155" y="1769392"/>
            <a:ext cx="6000750" cy="426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0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B74D-5499-4367-8DD3-36783C22F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B2C74-6C9F-4285-A7BF-94AB3799F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2248"/>
            <a:ext cx="10515600" cy="51030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H</a:t>
            </a:r>
            <a:r>
              <a:rPr lang="en-US" b="1" dirty="0"/>
              <a:t>ow to approach design of basic experimental work that is ultimately translatable? What are the necessary factors?</a:t>
            </a:r>
            <a:endParaRPr lang="en-US" dirty="0"/>
          </a:p>
          <a:p>
            <a:pPr lvl="0"/>
            <a:r>
              <a:rPr lang="en-US" sz="2400" dirty="0"/>
              <a:t>Design a study that uses a cell culture or animal mode that is </a:t>
            </a:r>
            <a:r>
              <a:rPr lang="en-US" sz="2400" u="sng" dirty="0"/>
              <a:t>relevant to human biology</a:t>
            </a:r>
          </a:p>
          <a:p>
            <a:pPr lvl="0"/>
            <a:r>
              <a:rPr lang="en-US" sz="2400" dirty="0"/>
              <a:t>Treat or not treat with a drug of interest</a:t>
            </a:r>
          </a:p>
          <a:p>
            <a:pPr lvl="0"/>
            <a:r>
              <a:rPr lang="en-US" sz="2400" dirty="0"/>
              <a:t>Document mechanism of action</a:t>
            </a:r>
          </a:p>
          <a:p>
            <a:pPr lvl="0"/>
            <a:r>
              <a:rPr lang="en-US" sz="2400" dirty="0"/>
              <a:t>Collect data</a:t>
            </a:r>
          </a:p>
          <a:p>
            <a:pPr lvl="0"/>
            <a:r>
              <a:rPr lang="en-US" sz="2400" dirty="0">
                <a:sym typeface="Wingdings" panose="05000000000000000000" pitchFamily="2" charset="2"/>
              </a:rPr>
              <a:t> C</a:t>
            </a:r>
            <a:r>
              <a:rPr lang="en-US" sz="2400" dirty="0"/>
              <a:t>linical trials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5468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92F7F-FBA7-4822-BB8C-AA2F642B0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 2:</a:t>
            </a:r>
            <a:br>
              <a:rPr lang="en-US" dirty="0"/>
            </a:br>
            <a:r>
              <a:rPr lang="en-US" sz="3200" b="1" dirty="0"/>
              <a:t>What are the barriers to doing this and how can they be overcome?</a:t>
            </a:r>
            <a:endParaRPr lang="en-US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5060C-83F2-43C8-8E92-C55D08446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Obstacles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102A5F-EC97-460C-A456-E665444C7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635" y="2510632"/>
            <a:ext cx="4606777" cy="3684588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Animal models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NIH does not require a translational section in grants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Funding within Universities for MDs to conduct research </a:t>
            </a:r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The barrier between MDs (within departments) and PhDs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3D5579-A63E-43A6-A2AC-826EBFD91B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How to overcome them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EF3F0E-5DF4-4F65-954E-B4EC507AB3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36833" y="2808287"/>
            <a:ext cx="5183188" cy="3684588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Use the right model to ask the right questions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promote this as a standard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advocate for time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Virtual groups – with incentives, meetings like PREBIC or within your own Universities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47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B74D-5499-4367-8DD3-36783C22F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 3: </a:t>
            </a:r>
            <a:r>
              <a:rPr lang="en-US" sz="3100" b="1" dirty="0"/>
              <a:t>How do we get the most out of clinical trials, so that the results can drive further basic experimentation?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B2C74-6C9F-4285-A7BF-94AB3799F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86" y="1690687"/>
            <a:ext cx="5866615" cy="503062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Getting lost in translation </a:t>
            </a:r>
          </a:p>
          <a:p>
            <a:r>
              <a:rPr lang="en-US" dirty="0">
                <a:solidFill>
                  <a:srgbClr val="FF0000"/>
                </a:solidFill>
              </a:rPr>
              <a:t>Basic science and clinical researchers should be involved in the design, follow up, and interpretation of clinical trials </a:t>
            </a:r>
          </a:p>
          <a:p>
            <a:pPr lvl="1"/>
            <a:r>
              <a:rPr lang="en-US" dirty="0"/>
              <a:t>Quantity and type of sample collections </a:t>
            </a:r>
            <a:r>
              <a:rPr lang="en-US" dirty="0">
                <a:sym typeface="Wingdings" panose="05000000000000000000" pitchFamily="2" charset="2"/>
              </a:rPr>
              <a:t> Guide costs</a:t>
            </a:r>
          </a:p>
          <a:p>
            <a:pPr lvl="1"/>
            <a:r>
              <a:rPr lang="en-US" dirty="0"/>
              <a:t>sub-committees</a:t>
            </a:r>
          </a:p>
          <a:p>
            <a:endParaRPr lang="en-US" dirty="0"/>
          </a:p>
          <a:p>
            <a:pPr lvl="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ABA50B-BB8B-467B-9EA6-9593FF634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629" y="1611296"/>
            <a:ext cx="5410985" cy="2035896"/>
          </a:xfrm>
          <a:prstGeom prst="rect">
            <a:avLst/>
          </a:prstGeom>
        </p:spPr>
      </p:pic>
      <p:pic>
        <p:nvPicPr>
          <p:cNvPr id="2050" name="Picture 2" descr="Image result for doctors">
            <a:hlinkClick r:id="rId3"/>
            <a:extLst>
              <a:ext uri="{FF2B5EF4-FFF2-40B4-BE49-F238E27FC236}">
                <a16:creationId xmlns:a16="http://schemas.microsoft.com/office/drawing/2014/main" id="{5B1183EB-F484-4049-958D-D23F9FAE1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29" y="3647192"/>
            <a:ext cx="5410984" cy="234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19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B2C74-6C9F-4285-A7BF-94AB3799F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86" y="1690687"/>
            <a:ext cx="5866615" cy="503062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Provide a platform where people can view potential clinical trials and prepare </a:t>
            </a:r>
            <a:r>
              <a:rPr lang="en-US" u="sng" dirty="0"/>
              <a:t>ancillary</a:t>
            </a:r>
            <a:r>
              <a:rPr lang="en-US" dirty="0"/>
              <a:t> studies </a:t>
            </a:r>
          </a:p>
          <a:p>
            <a:pPr lvl="1"/>
            <a:r>
              <a:rPr lang="en-US" dirty="0"/>
              <a:t>contributions between universities and between MDs and PhDs</a:t>
            </a:r>
          </a:p>
          <a:p>
            <a:r>
              <a:rPr lang="en-US" dirty="0"/>
              <a:t>Open access to data between networks that is easy to find and understand</a:t>
            </a:r>
          </a:p>
          <a:p>
            <a:endParaRPr lang="en-US" dirty="0"/>
          </a:p>
          <a:p>
            <a:pPr lvl="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ABA50B-BB8B-467B-9EA6-9593FF634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629" y="1611296"/>
            <a:ext cx="5410985" cy="2035896"/>
          </a:xfrm>
          <a:prstGeom prst="rect">
            <a:avLst/>
          </a:prstGeom>
        </p:spPr>
      </p:pic>
      <p:pic>
        <p:nvPicPr>
          <p:cNvPr id="2050" name="Picture 2" descr="Image result for doctors">
            <a:hlinkClick r:id="rId3"/>
            <a:extLst>
              <a:ext uri="{FF2B5EF4-FFF2-40B4-BE49-F238E27FC236}">
                <a16:creationId xmlns:a16="http://schemas.microsoft.com/office/drawing/2014/main" id="{5B1183EB-F484-4049-958D-D23F9FAE1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29" y="3647192"/>
            <a:ext cx="5410984" cy="234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75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B74D-5499-4367-8DD3-36783C22F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B2C74-6C9F-4285-A7BF-94AB3799F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How should the current grant review, funding, and regulatory framework for biomedical science be changed to support translational research in preterm birth?</a:t>
            </a:r>
            <a:endParaRPr lang="en-US" dirty="0"/>
          </a:p>
          <a:p>
            <a:pPr lvl="0"/>
            <a:r>
              <a:rPr lang="en-US" dirty="0"/>
              <a:t>It is common to provide “sex as a biological factor” sections in grants </a:t>
            </a:r>
          </a:p>
          <a:p>
            <a:pPr lvl="0"/>
            <a:r>
              <a:rPr lang="en-US" dirty="0">
                <a:solidFill>
                  <a:srgbClr val="FF0000"/>
                </a:solidFill>
              </a:rPr>
              <a:t>Create a “translational relevance” section in grants </a:t>
            </a:r>
          </a:p>
          <a:p>
            <a:pPr lvl="0"/>
            <a:r>
              <a:rPr lang="en-US" dirty="0"/>
              <a:t>Evaluation of non-responding groups as a separate population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60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99510-C22D-4E5B-A748-470D0DA6F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TedTalks</a:t>
            </a:r>
            <a:r>
              <a:rPr lang="en-US" dirty="0"/>
              <a:t> or pitches, maybe at SRI, where researchers and clinicians pitch their ideas to entrepreneurs, MDs with large clinical studies, venture capitalists, pharmaceutical companies, etc.</a:t>
            </a:r>
          </a:p>
          <a:p>
            <a:pPr lvl="0"/>
            <a:r>
              <a:rPr lang="en-US" dirty="0"/>
              <a:t>Create an angel group for prematurity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new funding source </a:t>
            </a:r>
          </a:p>
          <a:p>
            <a:pPr lvl="0"/>
            <a:r>
              <a:rPr lang="en-US" dirty="0"/>
              <a:t>Crowdsourcing </a:t>
            </a:r>
          </a:p>
          <a:p>
            <a:pPr lvl="0"/>
            <a:r>
              <a:rPr lang="en-US" dirty="0"/>
              <a:t>Advocate for political leverage on funding 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8C9D2BF-F41D-437F-AF1D-5D38ABF30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Funding ideas</a:t>
            </a:r>
          </a:p>
        </p:txBody>
      </p:sp>
    </p:spTree>
    <p:extLst>
      <p:ext uri="{BB962C8B-B14F-4D97-AF65-F5344CB8AC3E}">
        <p14:creationId xmlns:p14="http://schemas.microsoft.com/office/powerpoint/2010/main" val="182991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</TotalTime>
  <Words>391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Theme: Translational Research - Conversation between Clinical and Basic Scientists</vt:lpstr>
      <vt:lpstr>Question 1: </vt:lpstr>
      <vt:lpstr>Question 2:</vt:lpstr>
      <vt:lpstr>Question 2: What are the barriers to doing this and how can they be overcome?</vt:lpstr>
      <vt:lpstr>Question 3: How do we get the most out of clinical trials, so that the results can drive further basic experimentation? </vt:lpstr>
      <vt:lpstr>PowerPoint Presentation</vt:lpstr>
      <vt:lpstr>Question 4:</vt:lpstr>
      <vt:lpstr>Funding ideas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Stafford</dc:creator>
  <cp:lastModifiedBy>Lauren Stafford</cp:lastModifiedBy>
  <cp:revision>15</cp:revision>
  <dcterms:created xsi:type="dcterms:W3CDTF">2018-12-10T23:40:11Z</dcterms:created>
  <dcterms:modified xsi:type="dcterms:W3CDTF">2018-12-11T18:03:30Z</dcterms:modified>
</cp:coreProperties>
</file>