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71" r:id="rId5"/>
    <p:sldId id="272" r:id="rId6"/>
    <p:sldId id="263" r:id="rId7"/>
    <p:sldId id="27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CDA"/>
    <a:srgbClr val="82B3D7"/>
    <a:srgbClr val="86B9DD"/>
    <a:srgbClr val="0A294E"/>
    <a:srgbClr val="10345A"/>
    <a:srgbClr val="0A499A"/>
    <a:srgbClr val="0C3E6D"/>
    <a:srgbClr val="0B4DA3"/>
    <a:srgbClr val="BE3F08"/>
    <a:srgbClr val="A03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4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8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3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6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4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0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0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6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7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5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334D8-5515-634F-9B39-958C57007092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23421-3A26-F548-BF4C-DD2D2852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6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499184"/>
          </a:xfrm>
          <a:prstGeom prst="rect">
            <a:avLst/>
          </a:prstGeom>
          <a:solidFill>
            <a:srgbClr val="092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0" y="3894972"/>
            <a:ext cx="4845509" cy="479152"/>
            <a:chOff x="0" y="4499184"/>
            <a:chExt cx="4845509" cy="479152"/>
          </a:xfrm>
        </p:grpSpPr>
        <p:sp>
          <p:nvSpPr>
            <p:cNvPr id="16" name="Rectangle 15"/>
            <p:cNvSpPr/>
            <p:nvPr/>
          </p:nvSpPr>
          <p:spPr>
            <a:xfrm>
              <a:off x="0" y="4499184"/>
              <a:ext cx="4845509" cy="479152"/>
            </a:xfrm>
            <a:prstGeom prst="rect">
              <a:avLst/>
            </a:prstGeom>
            <a:solidFill>
              <a:srgbClr val="0B4DA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572903" y="4561398"/>
              <a:ext cx="3657600" cy="31049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00" dirty="0" smtClean="0">
                  <a:solidFill>
                    <a:srgbClr val="FFFFFF"/>
                  </a:solidFill>
                  <a:latin typeface="Arial"/>
                  <a:cs typeface="Arial"/>
                </a:rPr>
                <a:t>Tuesday December 11, 2018</a:t>
              </a:r>
              <a:endParaRPr lang="en-US" sz="16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903" y="1511538"/>
            <a:ext cx="5810372" cy="220173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PREBIC Working Group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1" y="4499423"/>
            <a:ext cx="4230503" cy="1620403"/>
          </a:xfrm>
          <a:prstGeom prst="rect">
            <a:avLst/>
          </a:prstGeom>
          <a:solidFill>
            <a:srgbClr val="6EAC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2903" y="4533934"/>
            <a:ext cx="3657600" cy="1222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smtClean="0">
                <a:solidFill>
                  <a:srgbClr val="0C3E6D"/>
                </a:solidFill>
                <a:latin typeface="Arial"/>
                <a:cs typeface="Arial"/>
              </a:rPr>
              <a:t>Galveston, TX</a:t>
            </a:r>
          </a:p>
        </p:txBody>
      </p:sp>
    </p:spTree>
    <p:extLst>
      <p:ext uri="{BB962C8B-B14F-4D97-AF65-F5344CB8AC3E}">
        <p14:creationId xmlns:p14="http://schemas.microsoft.com/office/powerpoint/2010/main" val="262210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144942"/>
            <a:ext cx="9144000" cy="1150458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4170" y="369332"/>
            <a:ext cx="813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"/>
                <a:cs typeface="Arial"/>
              </a:rPr>
              <a:t>Team Members</a:t>
            </a:r>
            <a:endParaRPr lang="en-US" sz="36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1898424"/>
            <a:ext cx="7858654" cy="4389534"/>
          </a:xfrm>
        </p:spPr>
        <p:txBody>
          <a:bodyPr>
            <a:normAutofit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Siobhan Dolan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Leslie Myatt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Raman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Venkataramanan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Calvin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Hobel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Niree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Hindoyan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Violetta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Lazovvy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Joy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Vink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Biana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Godin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7435" y="1325382"/>
            <a:ext cx="3656565" cy="238684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1317800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rgbClr val="0C3E6D"/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rgbClr val="0C3E6D"/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rgbClr val="0C3E6D"/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rgbClr val="0C3E6D"/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rgbClr val="0C3E6D"/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rgbClr val="0C3E6D"/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4049709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"/>
                <a:cs typeface="Arial"/>
              </a:rPr>
              <a:t>What do we mean by translational research?</a:t>
            </a:r>
            <a:r>
              <a:rPr lang="en-US" sz="3600" baseline="300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en-US" sz="36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2215916"/>
            <a:ext cx="7858654" cy="3870920"/>
          </a:xfrm>
        </p:spPr>
        <p:txBody>
          <a:bodyPr>
            <a:normAutofit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Human tissue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Clinical relevance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To improve care for patients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Defined with phases </a:t>
            </a:r>
            <a:r>
              <a:rPr lang="mr-IN" sz="2400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T1, T2, T3 (NIH definition)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Bench to bedside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Intended for clinical adoption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Distinguish between translational and applied research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18139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How to approach design of basic experimental work that is ultimately translatable?</a:t>
            </a:r>
            <a:endParaRPr lang="en-US" sz="28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1995954"/>
            <a:ext cx="7858654" cy="4090882"/>
          </a:xfrm>
        </p:spPr>
        <p:txBody>
          <a:bodyPr>
            <a:normAutofit fontScale="85000" lnSpcReduction="20000"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Look at the older literature for background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Importance of epidemiology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Interdisciplinary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Facilitated by investigators being near each other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Conversations required between basic scientists and clinicians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Phenotypic description of PTB should be more specific (e.g. defined by PTB etiology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Indicated PTB, SPTB, PPROM preterm with IUGR)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Gestational age is a continuous variable and should be considered as such for research 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Focus on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allostatic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load and risk factors for cardiovascular disease 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Consider social determinants of health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05516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How do we get the most out of clinical trials?</a:t>
            </a:r>
            <a:endParaRPr lang="en-US" sz="28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1995954"/>
            <a:ext cx="7858654" cy="4292004"/>
          </a:xfrm>
        </p:spPr>
        <p:txBody>
          <a:bodyPr>
            <a:normAutofit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Look at compartments </a:t>
            </a:r>
            <a:r>
              <a:rPr lang="mr-IN" sz="2400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function versus malfunction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Uterus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Cervix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Membranes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Consider stress, hypertension, diabetes, metabolic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dysregulation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 systems biology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Think about prevention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Consider accompanying policy work that is needed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Varying PTB phenotypes </a:t>
            </a:r>
            <a:r>
              <a:rPr lang="mr-IN" sz="2400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is it realistic to think that one intervention could be 70% effective?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343177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"/>
                <a:cs typeface="Arial"/>
              </a:rPr>
              <a:t>Grant climate that will facilitate trials to study PTB</a:t>
            </a:r>
            <a:endParaRPr lang="en-US" sz="36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2215916"/>
            <a:ext cx="7858654" cy="3870920"/>
          </a:xfrm>
        </p:spPr>
        <p:txBody>
          <a:bodyPr>
            <a:normAutofit fontScale="85000" lnSpcReduction="20000"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Get as much clinical information as you can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Take a family history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Recruit a wide patient sample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Use standardized definitions and outcomes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Integrate apps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Consider nutrition and preconception care</a:t>
            </a:r>
          </a:p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Consider all outcomes for women </a:t>
            </a:r>
            <a:r>
              <a:rPr lang="mr-IN" sz="2400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PTB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Cardiac disease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Infertility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Maternal morbidity and mortality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Full range of pregnancy outcomes  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99926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"/>
                <a:cs typeface="Arial"/>
              </a:rPr>
              <a:t>Some ideas for approaching grant agencies</a:t>
            </a:r>
            <a:endParaRPr lang="en-US" sz="36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170" y="1801422"/>
            <a:ext cx="7858654" cy="4802072"/>
          </a:xfrm>
        </p:spPr>
        <p:txBody>
          <a:bodyPr>
            <a:normAutofit fontScale="92500" lnSpcReduction="20000"/>
          </a:bodyPr>
          <a:lstStyle/>
          <a:p>
            <a:pPr marL="274320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NIH: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Propose more training grants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Encourage NIH to fund research were the two PIs (PI and Co-PI will be a clinician and one basic scientist) </a:t>
            </a: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Approach an office of Women Health NIH </a:t>
            </a:r>
            <a:endParaRPr lang="en-US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7315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Task force on Research Specific to Pregnant Women and </a:t>
            </a:r>
            <a:r>
              <a:rPr lang="en-US" sz="2000" smtClean="0">
                <a:solidFill>
                  <a:srgbClr val="000000"/>
                </a:solidFill>
                <a:latin typeface="Arial"/>
                <a:cs typeface="Arial"/>
              </a:rPr>
              <a:t>Lactating </a:t>
            </a:r>
            <a:r>
              <a:rPr lang="en-US" sz="2000" smtClean="0">
                <a:solidFill>
                  <a:srgbClr val="000000"/>
                </a:solidFill>
                <a:latin typeface="Arial"/>
                <a:cs typeface="Arial"/>
              </a:rPr>
              <a:t>Women (PRGLAC)</a:t>
            </a:r>
            <a:endParaRPr lang="en-US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74320" lvl="1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Approach Department of Defense,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pitching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the idea of PTB initiative. </a:t>
            </a: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731520" lvl="2" indent="-274320" algn="l">
              <a:spcBef>
                <a:spcPts val="600"/>
              </a:spcBef>
              <a:buClr>
                <a:srgbClr val="64ADDA"/>
              </a:buClr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An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example is the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Breast Cancer Research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Program (BCRP) Congressionally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Directed Medical Research Program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(CDMRP) which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was created in 1992 from a powerful grassroots effort led by the breast cancer advocacy community that resulted in a congressional appropriation of funds for breast cancer research.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The program aims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to end breast cancer by funding innovative, high-impact research through a partnership of scientists and consumers. </a:t>
            </a:r>
            <a:endParaRPr lang="en-US" sz="20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979042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559097" cy="1015663"/>
          </a:xfrm>
          <a:prstGeom prst="rect">
            <a:avLst/>
          </a:prstGeom>
          <a:solidFill>
            <a:srgbClr val="82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4146" y="0"/>
            <a:ext cx="8729854" cy="1801422"/>
          </a:xfrm>
          <a:prstGeom prst="rect">
            <a:avLst/>
          </a:prstGeom>
          <a:solidFill>
            <a:srgbClr val="0A2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4170" y="452156"/>
            <a:ext cx="813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rial"/>
                <a:cs typeface="Arial"/>
              </a:rPr>
              <a:t>Thank you</a:t>
            </a:r>
            <a:endParaRPr lang="en-US" sz="3600" baseline="30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659996" y="6361924"/>
            <a:ext cx="3045647" cy="2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6.18.17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|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PG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  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99926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455</Words>
  <Application>Microsoft Macintosh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Kelly Stiles</dc:creator>
  <cp:lastModifiedBy>Biana Godin </cp:lastModifiedBy>
  <cp:revision>19</cp:revision>
  <dcterms:created xsi:type="dcterms:W3CDTF">2018-03-02T17:41:25Z</dcterms:created>
  <dcterms:modified xsi:type="dcterms:W3CDTF">2018-12-11T16:19:25Z</dcterms:modified>
</cp:coreProperties>
</file>